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5" r:id="rId2"/>
    <p:sldId id="382" r:id="rId3"/>
    <p:sldId id="404" r:id="rId4"/>
    <p:sldId id="403" r:id="rId5"/>
    <p:sldId id="401" r:id="rId6"/>
    <p:sldId id="405" r:id="rId7"/>
    <p:sldId id="399" r:id="rId8"/>
    <p:sldId id="406" r:id="rId9"/>
    <p:sldId id="408" r:id="rId10"/>
    <p:sldId id="409" r:id="rId11"/>
    <p:sldId id="407" r:id="rId12"/>
    <p:sldId id="392" r:id="rId13"/>
    <p:sldId id="410" r:id="rId14"/>
    <p:sldId id="393" r:id="rId15"/>
    <p:sldId id="394" r:id="rId16"/>
    <p:sldId id="402" r:id="rId17"/>
    <p:sldId id="412" r:id="rId18"/>
    <p:sldId id="411" r:id="rId19"/>
    <p:sldId id="414" r:id="rId20"/>
    <p:sldId id="397" r:id="rId21"/>
    <p:sldId id="415" r:id="rId22"/>
    <p:sldId id="398" r:id="rId23"/>
    <p:sldId id="413" r:id="rId24"/>
  </p:sldIdLst>
  <p:sldSz cx="9144000" cy="6858000" type="screen4x3"/>
  <p:notesSz cx="6781800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733" autoAdjust="0"/>
    <p:restoredTop sz="95631" autoAdjust="0"/>
  </p:normalViewPr>
  <p:slideViewPr>
    <p:cSldViewPr>
      <p:cViewPr varScale="1">
        <p:scale>
          <a:sx n="110" d="100"/>
          <a:sy n="110" d="100"/>
        </p:scale>
        <p:origin x="178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4302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7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43B39DB-0EF5-49CD-BD47-25E7E042B895}" type="datetimeFigureOut">
              <a:rPr lang="he-IL" smtClean="0"/>
              <a:pPr/>
              <a:t>כ"ט/אייר/תשפ"א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4302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7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088F005-91AD-4C8F-93E4-1C2E00732A8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0793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43338" y="0"/>
            <a:ext cx="2938462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38462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0B009CA-B1E0-43AE-9870-561F702F45DB}" type="datetimeFigureOut">
              <a:rPr lang="he-IL" smtClean="0"/>
              <a:t>כ"ט/אייר/תשפ"א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6075" cy="446722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43338" y="9428163"/>
            <a:ext cx="2938462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8163"/>
            <a:ext cx="2938462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A94CC1C-73E4-4ECE-B4A2-69CADBAC54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81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915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06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795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713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294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800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734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108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341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671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00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048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39CA-D7CA-4B2A-B31E-3BDF54CD6EC1}" type="datetimeFigureOut">
              <a:rPr lang="he-IL" smtClean="0"/>
              <a:pPr/>
              <a:t>כ"ט/אייר/תשפ"א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7571-8F35-420D-B03A-58ED7F66917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39CA-D7CA-4B2A-B31E-3BDF54CD6EC1}" type="datetimeFigureOut">
              <a:rPr lang="he-IL" smtClean="0"/>
              <a:pPr/>
              <a:t>כ"ט/אייר/תשפ"א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7571-8F35-420D-B03A-58ED7F66917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39CA-D7CA-4B2A-B31E-3BDF54CD6EC1}" type="datetimeFigureOut">
              <a:rPr lang="he-IL" smtClean="0"/>
              <a:pPr/>
              <a:t>כ"ט/אייר/תשפ"א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7571-8F35-420D-B03A-58ED7F66917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738188" y="765175"/>
            <a:ext cx="7662862" cy="460851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3086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775" y="3810000"/>
            <a:ext cx="6934200" cy="1752600"/>
          </a:xfrm>
          <a:prstGeom prst="rect">
            <a:avLst/>
          </a:prstGeom>
        </p:spPr>
        <p:txBody>
          <a:bodyPr/>
          <a:lstStyle>
            <a:lvl1pPr marL="252000" marR="0" indent="-2520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70000"/>
              <a:buFontTx/>
              <a:buBlip>
                <a:blip r:embed="rId2"/>
              </a:buBlip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defRPr>
            </a:lvl1pPr>
            <a:lvl2pPr marL="252000" indent="-252000" algn="r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 dirty="0"/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 bwMode="auto">
          <a:xfrm>
            <a:off x="457200" y="1171575"/>
            <a:ext cx="69532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500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39CA-D7CA-4B2A-B31E-3BDF54CD6EC1}" type="datetimeFigureOut">
              <a:rPr lang="he-IL" smtClean="0"/>
              <a:pPr/>
              <a:t>כ"ט/אייר/תשפ"א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7571-8F35-420D-B03A-58ED7F66917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39CA-D7CA-4B2A-B31E-3BDF54CD6EC1}" type="datetimeFigureOut">
              <a:rPr lang="he-IL" smtClean="0"/>
              <a:pPr/>
              <a:t>כ"ט/אייר/תשפ"א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7571-8F35-420D-B03A-58ED7F66917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39CA-D7CA-4B2A-B31E-3BDF54CD6EC1}" type="datetimeFigureOut">
              <a:rPr lang="he-IL" smtClean="0"/>
              <a:pPr/>
              <a:t>כ"ט/אייר/תשפ"א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7571-8F35-420D-B03A-58ED7F66917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39CA-D7CA-4B2A-B31E-3BDF54CD6EC1}" type="datetimeFigureOut">
              <a:rPr lang="he-IL" smtClean="0"/>
              <a:pPr/>
              <a:t>כ"ט/אייר/תשפ"א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7571-8F35-420D-B03A-58ED7F66917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39CA-D7CA-4B2A-B31E-3BDF54CD6EC1}" type="datetimeFigureOut">
              <a:rPr lang="he-IL" smtClean="0"/>
              <a:pPr/>
              <a:t>כ"ט/אייר/תשפ"א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7571-8F35-420D-B03A-58ED7F66917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39CA-D7CA-4B2A-B31E-3BDF54CD6EC1}" type="datetimeFigureOut">
              <a:rPr lang="he-IL" smtClean="0"/>
              <a:pPr/>
              <a:t>כ"ט/אייר/תשפ"א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7571-8F35-420D-B03A-58ED7F66917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39CA-D7CA-4B2A-B31E-3BDF54CD6EC1}" type="datetimeFigureOut">
              <a:rPr lang="he-IL" smtClean="0"/>
              <a:pPr/>
              <a:t>כ"ט/אייר/תשפ"א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7571-8F35-420D-B03A-58ED7F66917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39CA-D7CA-4B2A-B31E-3BDF54CD6EC1}" type="datetimeFigureOut">
              <a:rPr lang="he-IL" smtClean="0"/>
              <a:pPr/>
              <a:t>כ"ט/אייר/תשפ"א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7571-8F35-420D-B03A-58ED7F66917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839CA-D7CA-4B2A-B31E-3BDF54CD6EC1}" type="datetimeFigureOut">
              <a:rPr lang="he-IL" smtClean="0"/>
              <a:pPr/>
              <a:t>כ"ט/אייר/תשפ"א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17571-8F35-420D-B03A-58ED7F66917E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he.wikipedia.org/w/index.php?title=%D7%A8%D7%A0%D7%94_%D7%9E%D7%90%D7%95%D7%91%D7%95%D7%A8%D7%9F&amp;action=edit&amp;redlink=1" TargetMode="External"/><Relationship Id="rId4" Type="http://schemas.openxmlformats.org/officeDocument/2006/relationships/hyperlink" Target="https://he.wikipedia.org/w/index.php?title=%D7%95%D7%95._%D7%A6%27%D7%90%D7%9F_%D7%A7%D7%99%D7%9D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27584" y="44624"/>
            <a:ext cx="7772400" cy="14716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e-IL" sz="3600" b="1" dirty="0">
                <a:solidFill>
                  <a:srgbClr val="FF0000"/>
                </a:solidFill>
              </a:rPr>
              <a:t>כנס בכירי רכש ולוגיסטיקה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16285" y="1484560"/>
            <a:ext cx="7344147" cy="180042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he-I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אסטרטגיה וחדשנות</a:t>
            </a:r>
            <a:endParaRPr lang="he-IL" sz="4000" b="1" dirty="0" smtClean="0">
              <a:solidFill>
                <a:srgbClr val="002060"/>
              </a:solidFill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he-IL" sz="4000" b="1" dirty="0" smtClean="0">
                <a:solidFill>
                  <a:srgbClr val="002060"/>
                </a:solidFill>
              </a:rPr>
              <a:t>בשרשרת האספקה</a:t>
            </a:r>
            <a:endParaRPr kumimoji="0" lang="he-IL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84002" y="3532460"/>
            <a:ext cx="6408712" cy="100833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מרצה - </a:t>
            </a:r>
            <a:r>
              <a:rPr lang="he-IL" sz="2000" b="1" dirty="0" smtClean="0">
                <a:solidFill>
                  <a:srgbClr val="002060"/>
                </a:solidFill>
              </a:rPr>
              <a:t>ארן פסטמן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רא"ג</a:t>
            </a: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רכש,</a:t>
            </a:r>
            <a:r>
              <a:rPr kumimoji="0" lang="he-IL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לוגיסטיקה וחדשנות </a:t>
            </a:r>
            <a:endParaRPr kumimoji="0" lang="he-IL" sz="1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84002" y="5013176"/>
            <a:ext cx="6408712" cy="100833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8.6.2021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כל </a:t>
            </a: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הזכויות שמורות</a:t>
            </a:r>
            <a:r>
              <a:rPr kumimoji="0" lang="he-IL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© ארן פסטמן</a:t>
            </a:r>
            <a:endParaRPr kumimoji="0" lang="he-IL" sz="1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468313" y="332656"/>
            <a:ext cx="777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3200" b="1">
                <a:solidFill>
                  <a:schemeClr val="bg1"/>
                </a:solidFill>
                <a:ea typeface="Osaka"/>
                <a:cs typeface="Times New Roman" pitchFamily="18" charset="0"/>
              </a:rPr>
              <a:t>ניתוח </a:t>
            </a:r>
            <a:r>
              <a:rPr lang="en-US" sz="3200" b="1">
                <a:solidFill>
                  <a:schemeClr val="bg1"/>
                </a:solidFill>
                <a:ea typeface="Osaka"/>
                <a:cs typeface="Times New Roman" pitchFamily="18" charset="0"/>
              </a:rPr>
              <a:t>SWOT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259632" y="139998"/>
            <a:ext cx="72421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he-IL" sz="4000" b="1" dirty="0" smtClean="0">
                <a:solidFill>
                  <a:srgbClr val="C00000"/>
                </a:solidFill>
                <a:ea typeface="Osaka"/>
                <a:cs typeface="Osaka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ea typeface="Osaka"/>
                <a:cs typeface="Osaka"/>
              </a:rPr>
              <a:t>Blue Ocean Strategy</a:t>
            </a:r>
            <a:endParaRPr lang="en-US" sz="4000" b="1" dirty="0">
              <a:solidFill>
                <a:srgbClr val="C00000"/>
              </a:solidFill>
              <a:ea typeface="Osaka"/>
              <a:cs typeface="Osaka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104752"/>
            <a:ext cx="5940676" cy="194310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749" y="3356992"/>
            <a:ext cx="6435732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0882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468313" y="332656"/>
            <a:ext cx="777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3200" b="1">
                <a:solidFill>
                  <a:schemeClr val="bg1"/>
                </a:solidFill>
                <a:ea typeface="Osaka"/>
                <a:cs typeface="Times New Roman" pitchFamily="18" charset="0"/>
              </a:rPr>
              <a:t>ניתוח </a:t>
            </a:r>
            <a:r>
              <a:rPr lang="en-US" sz="3200" b="1">
                <a:solidFill>
                  <a:schemeClr val="bg1"/>
                </a:solidFill>
                <a:ea typeface="Osaka"/>
                <a:cs typeface="Times New Roman" pitchFamily="18" charset="0"/>
              </a:rPr>
              <a:t>SWOT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259632" y="139998"/>
            <a:ext cx="72421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he-IL" sz="4000" b="1" dirty="0" smtClean="0">
                <a:solidFill>
                  <a:srgbClr val="C00000"/>
                </a:solidFill>
                <a:ea typeface="Osaka"/>
                <a:cs typeface="Osaka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ea typeface="Osaka"/>
                <a:cs typeface="Osaka"/>
              </a:rPr>
              <a:t>Business Plan</a:t>
            </a:r>
            <a:endParaRPr lang="en-US" sz="4000" b="1" dirty="0">
              <a:solidFill>
                <a:srgbClr val="C00000"/>
              </a:solidFill>
              <a:ea typeface="Osaka"/>
              <a:cs typeface="Osaka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268760"/>
            <a:ext cx="5760640" cy="384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5617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214282" y="1000110"/>
            <a:ext cx="8643998" cy="116190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6200000">
            <a:off x="-229315" y="1393142"/>
            <a:ext cx="1161901" cy="3758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23812" rIns="0" bIns="23812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he-IL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charset="0"/>
              </a:rPr>
              <a:t>שלב 1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Arial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214282" y="2368394"/>
            <a:ext cx="8643998" cy="110495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214282" y="3667024"/>
            <a:ext cx="8643998" cy="1171113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160624" y="5023363"/>
            <a:ext cx="8697655" cy="1183607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185795" y="2721990"/>
            <a:ext cx="1104952" cy="3758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23812" rIns="0" bIns="23812" anchor="ctr"/>
          <a:lstStyle/>
          <a:p>
            <a:pPr algn="ctr" rtl="0"/>
            <a:r>
              <a:rPr lang="he-IL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charset="0"/>
              </a:rPr>
              <a:t>שלב </a:t>
            </a:r>
            <a:r>
              <a:rPr lang="he-IL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charset="0"/>
              </a:rPr>
              <a:t>2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Arial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-218876" y="4064663"/>
            <a:ext cx="1171113" cy="3758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23812" rIns="0" bIns="23812" anchor="ctr"/>
          <a:lstStyle/>
          <a:p>
            <a:pPr algn="ctr" rtl="0"/>
            <a:r>
              <a:rPr lang="he-IL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charset="0"/>
              </a:rPr>
              <a:t>שלב </a:t>
            </a:r>
            <a:r>
              <a:rPr lang="he-IL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charset="0"/>
              </a:rPr>
              <a:t>3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Arial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6200000">
            <a:off x="-208248" y="5435361"/>
            <a:ext cx="1183607" cy="3758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23812" rIns="0" bIns="23812" anchor="ctr"/>
          <a:lstStyle/>
          <a:p>
            <a:pPr algn="ctr" rtl="0"/>
            <a:r>
              <a:rPr lang="he-IL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charset="0"/>
              </a:rPr>
              <a:t>שלב </a:t>
            </a:r>
            <a:r>
              <a:rPr lang="he-IL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charset="0"/>
              </a:rPr>
              <a:t>4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Arial" charset="0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3779912" y="1071549"/>
            <a:ext cx="1571636" cy="94331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Aft>
                <a:spcPts val="60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he-IL" sz="1200" b="1" dirty="0">
                <a:solidFill>
                  <a:schemeClr val="tx1"/>
                </a:solidFill>
              </a:rPr>
              <a:t>שיפור מוטת השליטה של מנהל </a:t>
            </a:r>
            <a:r>
              <a:rPr lang="he-IL" sz="1200" b="1" dirty="0" smtClean="0">
                <a:solidFill>
                  <a:schemeClr val="tx1"/>
                </a:solidFill>
              </a:rPr>
              <a:t>מחסן ע"י איחוד </a:t>
            </a:r>
            <a:r>
              <a:rPr lang="he-IL" sz="1200" b="1" dirty="0">
                <a:solidFill>
                  <a:schemeClr val="tx1"/>
                </a:solidFill>
              </a:rPr>
              <a:t>פיזי של המחסנים שבאחריותו במתחם אחד</a:t>
            </a:r>
          </a:p>
        </p:txBody>
      </p:sp>
      <p:sp>
        <p:nvSpPr>
          <p:cNvPr id="12" name="מלבן 11"/>
          <p:cNvSpPr/>
          <p:nvPr/>
        </p:nvSpPr>
        <p:spPr>
          <a:xfrm>
            <a:off x="1043608" y="1071546"/>
            <a:ext cx="1571636" cy="94331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Aft>
                <a:spcPts val="60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he-IL" sz="1200" b="1" dirty="0" smtClean="0">
                <a:solidFill>
                  <a:schemeClr val="bg1"/>
                </a:solidFill>
                <a:latin typeface="Arial" pitchFamily="34" charset="0"/>
              </a:rPr>
              <a:t>גיבוש  </a:t>
            </a:r>
            <a:r>
              <a:rPr lang="he-IL" sz="1200" b="1" dirty="0">
                <a:solidFill>
                  <a:schemeClr val="bg1"/>
                </a:solidFill>
                <a:latin typeface="Arial" pitchFamily="34" charset="0"/>
              </a:rPr>
              <a:t>אסטרטגיה ניהולית </a:t>
            </a:r>
            <a:r>
              <a:rPr lang="he-IL" sz="1200" b="1" dirty="0" smtClean="0">
                <a:solidFill>
                  <a:schemeClr val="bg1"/>
                </a:solidFill>
                <a:latin typeface="Arial" pitchFamily="34" charset="0"/>
              </a:rPr>
              <a:t>לתחום הרכש והלוגיסטיקה</a:t>
            </a:r>
            <a:endParaRPr lang="he-IL" sz="1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1071538" y="2433527"/>
            <a:ext cx="1571636" cy="94331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Aft>
                <a:spcPts val="60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he-IL" sz="1200" b="1" dirty="0">
                <a:solidFill>
                  <a:schemeClr val="bg1"/>
                </a:solidFill>
              </a:rPr>
              <a:t>בניית מדיניות לניהול המלאי, אבחון מלאי והגדרת יעדים ומדדים</a:t>
            </a:r>
          </a:p>
        </p:txBody>
      </p:sp>
      <p:sp>
        <p:nvSpPr>
          <p:cNvPr id="14" name="מלבן 13"/>
          <p:cNvSpPr/>
          <p:nvPr/>
        </p:nvSpPr>
        <p:spPr>
          <a:xfrm>
            <a:off x="3786182" y="2433527"/>
            <a:ext cx="1571636" cy="94331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Aft>
                <a:spcPts val="60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he-IL" sz="1200" b="1" dirty="0">
                <a:solidFill>
                  <a:schemeClr val="tx1"/>
                </a:solidFill>
              </a:rPr>
              <a:t>הגדרת תכולות תפקיד </a:t>
            </a:r>
            <a:r>
              <a:rPr lang="he-IL" sz="1200" b="1" dirty="0" smtClean="0">
                <a:solidFill>
                  <a:schemeClr val="tx1"/>
                </a:solidFill>
              </a:rPr>
              <a:t>לעובדי </a:t>
            </a:r>
            <a:r>
              <a:rPr lang="he-IL" sz="1200" b="1" dirty="0">
                <a:solidFill>
                  <a:schemeClr val="tx1"/>
                </a:solidFill>
              </a:rPr>
              <a:t>המחסן </a:t>
            </a:r>
            <a:r>
              <a:rPr lang="he-IL" sz="1200" b="1" dirty="0" smtClean="0">
                <a:solidFill>
                  <a:schemeClr val="tx1"/>
                </a:solidFill>
              </a:rPr>
              <a:t>כולל </a:t>
            </a:r>
            <a:r>
              <a:rPr lang="he-IL" sz="1200" b="1" dirty="0">
                <a:solidFill>
                  <a:schemeClr val="tx1"/>
                </a:solidFill>
              </a:rPr>
              <a:t>תפוקות כמותיות ויעדים</a:t>
            </a:r>
          </a:p>
        </p:txBody>
      </p:sp>
      <p:sp>
        <p:nvSpPr>
          <p:cNvPr id="15" name="מלבן 14"/>
          <p:cNvSpPr/>
          <p:nvPr/>
        </p:nvSpPr>
        <p:spPr>
          <a:xfrm>
            <a:off x="6738510" y="3749259"/>
            <a:ext cx="1571636" cy="943311"/>
          </a:xfrm>
          <a:prstGeom prst="rect">
            <a:avLst/>
          </a:prstGeom>
          <a:solidFill>
            <a:srgbClr val="81DEFF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he-IL" sz="1200" b="1" dirty="0" smtClean="0">
                <a:solidFill>
                  <a:schemeClr val="tx1"/>
                </a:solidFill>
              </a:rPr>
              <a:t>מתן </a:t>
            </a:r>
            <a:r>
              <a:rPr lang="he-IL" sz="1200" b="1" dirty="0">
                <a:solidFill>
                  <a:schemeClr val="tx1"/>
                </a:solidFill>
              </a:rPr>
              <a:t>פידבק לדרישות החומר בגיליון </a:t>
            </a:r>
            <a:r>
              <a:rPr lang="he-IL" sz="1200" b="1" dirty="0" smtClean="0">
                <a:solidFill>
                  <a:schemeClr val="tx1"/>
                </a:solidFill>
              </a:rPr>
              <a:t>הייצור</a:t>
            </a:r>
            <a:endParaRPr lang="he-IL" sz="1200" b="1" dirty="0">
              <a:solidFill>
                <a:schemeClr val="tx1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1071538" y="3771573"/>
            <a:ext cx="1571636" cy="94331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Aft>
                <a:spcPts val="60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he-IL" sz="1200" b="1" dirty="0">
                <a:solidFill>
                  <a:schemeClr val="bg1"/>
                </a:solidFill>
              </a:rPr>
              <a:t>בניית תהליך </a:t>
            </a:r>
            <a:r>
              <a:rPr lang="en-US" sz="1200" b="1" dirty="0">
                <a:solidFill>
                  <a:schemeClr val="bg1"/>
                </a:solidFill>
              </a:rPr>
              <a:t>S&amp;OP</a:t>
            </a:r>
            <a:r>
              <a:rPr lang="he-IL" sz="1200" b="1" dirty="0">
                <a:solidFill>
                  <a:schemeClr val="bg1"/>
                </a:solidFill>
              </a:rPr>
              <a:t> לסנכרון בין </a:t>
            </a:r>
            <a:r>
              <a:rPr lang="he-IL" sz="1200" b="1" dirty="0" smtClean="0">
                <a:solidFill>
                  <a:schemeClr val="bg1"/>
                </a:solidFill>
              </a:rPr>
              <a:t>השיווק/החטיבות לבין הרכש והלוגיסטיקה</a:t>
            </a:r>
            <a:endParaRPr lang="he-IL" sz="1200" b="1" dirty="0">
              <a:solidFill>
                <a:schemeClr val="bg1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3786182" y="3771573"/>
            <a:ext cx="1571636" cy="94331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Aft>
                <a:spcPts val="60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he-IL" sz="1200" b="1" dirty="0">
                <a:solidFill>
                  <a:schemeClr val="tx1"/>
                </a:solidFill>
              </a:rPr>
              <a:t>מיסוד פונקציה תכנון ובקרה לוגיסטית מרכזית </a:t>
            </a:r>
          </a:p>
        </p:txBody>
      </p:sp>
      <p:sp>
        <p:nvSpPr>
          <p:cNvPr id="18" name="מלבן 17"/>
          <p:cNvSpPr/>
          <p:nvPr/>
        </p:nvSpPr>
        <p:spPr>
          <a:xfrm>
            <a:off x="6715140" y="2466306"/>
            <a:ext cx="1571636" cy="943311"/>
          </a:xfrm>
          <a:prstGeom prst="rect">
            <a:avLst/>
          </a:prstGeom>
          <a:solidFill>
            <a:srgbClr val="81DEFF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he-IL" sz="1200" b="1" dirty="0">
                <a:solidFill>
                  <a:srgbClr val="000000"/>
                </a:solidFill>
                <a:latin typeface="Arial" pitchFamily="34" charset="0"/>
              </a:rPr>
              <a:t>שיפור תהליך התכנון והתחזיות לדרישות חומר בהתאם לתוכנית העבודה השנתית</a:t>
            </a:r>
            <a:endParaRPr lang="he-IL" sz="1200" b="1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1049878" y="5132499"/>
            <a:ext cx="1571636" cy="94331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200" b="1" dirty="0">
                <a:solidFill>
                  <a:schemeClr val="bg1"/>
                </a:solidFill>
                <a:latin typeface="Calibri" pitchFamily="34" charset="0"/>
              </a:rPr>
              <a:t>בניית מערכת יעדים ומדדים הנגזרים מאסטרטגיית הארגון (</a:t>
            </a: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Top Down</a:t>
            </a:r>
            <a:r>
              <a:rPr lang="he-IL" sz="1200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he-IL" sz="1200" b="1" dirty="0">
              <a:solidFill>
                <a:schemeClr val="bg1"/>
              </a:solidFill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6715140" y="5143512"/>
            <a:ext cx="1571636" cy="943311"/>
          </a:xfrm>
          <a:prstGeom prst="rect">
            <a:avLst/>
          </a:prstGeom>
          <a:solidFill>
            <a:srgbClr val="81DEFF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200" b="1" dirty="0">
                <a:solidFill>
                  <a:srgbClr val="000000"/>
                </a:solidFill>
                <a:latin typeface="Calibri" pitchFamily="34" charset="0"/>
              </a:rPr>
              <a:t>אפיון סט של דו"חות ניהוליים בתחום האחסנה והמלאי</a:t>
            </a:r>
          </a:p>
        </p:txBody>
      </p:sp>
      <p:sp>
        <p:nvSpPr>
          <p:cNvPr id="21" name="מלבן 49"/>
          <p:cNvSpPr/>
          <p:nvPr/>
        </p:nvSpPr>
        <p:spPr>
          <a:xfrm>
            <a:off x="6660232" y="1071549"/>
            <a:ext cx="1571636" cy="943311"/>
          </a:xfrm>
          <a:prstGeom prst="rect">
            <a:avLst/>
          </a:prstGeom>
          <a:solidFill>
            <a:srgbClr val="81DEFF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60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he-IL" sz="1200" b="1" dirty="0" smtClean="0">
                <a:solidFill>
                  <a:schemeClr val="tx1"/>
                </a:solidFill>
              </a:rPr>
              <a:t>צמצום </a:t>
            </a:r>
            <a:r>
              <a:rPr lang="he-IL" sz="1200" b="1" dirty="0">
                <a:solidFill>
                  <a:schemeClr val="tx1"/>
                </a:solidFill>
              </a:rPr>
              <a:t>השונות בתפקוד בין המחסנים, ע"י סטנדרטיזציה בתהליכים והדרכות </a:t>
            </a:r>
            <a:r>
              <a:rPr lang="he-IL" sz="1200" b="1" dirty="0" smtClean="0">
                <a:solidFill>
                  <a:schemeClr val="tx1"/>
                </a:solidFill>
              </a:rPr>
              <a:t>עובדים</a:t>
            </a:r>
            <a:endParaRPr lang="he-IL" sz="1200" b="1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22" name="מחבר חץ ישר 21"/>
          <p:cNvCxnSpPr>
            <a:endCxn id="15" idx="0"/>
          </p:cNvCxnSpPr>
          <p:nvPr/>
        </p:nvCxnSpPr>
        <p:spPr>
          <a:xfrm>
            <a:off x="7524328" y="3462383"/>
            <a:ext cx="0" cy="286876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/>
          <p:nvPr/>
        </p:nvCxnSpPr>
        <p:spPr>
          <a:xfrm>
            <a:off x="7524328" y="2064712"/>
            <a:ext cx="0" cy="47704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>
            <a:off x="7524328" y="4666468"/>
            <a:ext cx="0" cy="47704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>
            <a:endCxn id="11" idx="1"/>
          </p:cNvCxnSpPr>
          <p:nvPr/>
        </p:nvCxnSpPr>
        <p:spPr>
          <a:xfrm>
            <a:off x="2643174" y="1543201"/>
            <a:ext cx="1136738" cy="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חץ ישר 25"/>
          <p:cNvCxnSpPr>
            <a:endCxn id="21" idx="1"/>
          </p:cNvCxnSpPr>
          <p:nvPr/>
        </p:nvCxnSpPr>
        <p:spPr>
          <a:xfrm flipV="1">
            <a:off x="5379478" y="1543205"/>
            <a:ext cx="1280754" cy="13587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חץ ישר 26"/>
          <p:cNvCxnSpPr/>
          <p:nvPr/>
        </p:nvCxnSpPr>
        <p:spPr>
          <a:xfrm>
            <a:off x="4572000" y="1970163"/>
            <a:ext cx="0" cy="47704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/>
          <p:cNvCxnSpPr/>
          <p:nvPr/>
        </p:nvCxnSpPr>
        <p:spPr>
          <a:xfrm>
            <a:off x="4595370" y="3370672"/>
            <a:ext cx="0" cy="47704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/>
          <p:cNvCxnSpPr/>
          <p:nvPr/>
        </p:nvCxnSpPr>
        <p:spPr>
          <a:xfrm>
            <a:off x="1812326" y="1970163"/>
            <a:ext cx="0" cy="47704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/>
          <p:nvPr/>
        </p:nvCxnSpPr>
        <p:spPr>
          <a:xfrm>
            <a:off x="1835696" y="3370672"/>
            <a:ext cx="0" cy="47704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חץ ישר 30"/>
          <p:cNvCxnSpPr/>
          <p:nvPr/>
        </p:nvCxnSpPr>
        <p:spPr>
          <a:xfrm>
            <a:off x="1835696" y="4680148"/>
            <a:ext cx="0" cy="47704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מלבן 49"/>
          <p:cNvSpPr/>
          <p:nvPr/>
        </p:nvSpPr>
        <p:spPr>
          <a:xfrm>
            <a:off x="7548679" y="730507"/>
            <a:ext cx="175828" cy="161218"/>
          </a:xfrm>
          <a:prstGeom prst="rect">
            <a:avLst/>
          </a:prstGeom>
          <a:solidFill>
            <a:srgbClr val="81DEFF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200" b="1" dirty="0">
              <a:solidFill>
                <a:schemeClr val="tx1"/>
              </a:solidFill>
            </a:endParaRPr>
          </a:p>
        </p:txBody>
      </p:sp>
      <p:sp>
        <p:nvSpPr>
          <p:cNvPr id="33" name="מלבן 49"/>
          <p:cNvSpPr/>
          <p:nvPr/>
        </p:nvSpPr>
        <p:spPr>
          <a:xfrm>
            <a:off x="4772117" y="750586"/>
            <a:ext cx="175828" cy="16121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200" b="1" dirty="0">
              <a:solidFill>
                <a:schemeClr val="tx1"/>
              </a:solidFill>
            </a:endParaRPr>
          </a:p>
        </p:txBody>
      </p:sp>
      <p:sp>
        <p:nvSpPr>
          <p:cNvPr id="34" name="מלבן 49"/>
          <p:cNvSpPr/>
          <p:nvPr/>
        </p:nvSpPr>
        <p:spPr>
          <a:xfrm>
            <a:off x="2286000" y="770035"/>
            <a:ext cx="175828" cy="16121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2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47428" y="712145"/>
            <a:ext cx="150366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1200" dirty="0" smtClean="0"/>
              <a:t>תהליך אסטרטגי</a:t>
            </a:r>
            <a:endParaRPr lang="he-IL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3860427" y="692696"/>
            <a:ext cx="1791693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1200" dirty="0" smtClean="0"/>
              <a:t>מבנה ארגוני</a:t>
            </a:r>
            <a:endParaRPr lang="he-IL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6524723" y="692696"/>
            <a:ext cx="222374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1200" dirty="0" smtClean="0"/>
              <a:t>יישום תהליכים</a:t>
            </a:r>
            <a:endParaRPr lang="he-IL" sz="1200" dirty="0"/>
          </a:p>
        </p:txBody>
      </p:sp>
      <p:sp>
        <p:nvSpPr>
          <p:cNvPr id="38" name="כותרת 1"/>
          <p:cNvSpPr txBox="1">
            <a:spLocks/>
          </p:cNvSpPr>
          <p:nvPr/>
        </p:nvSpPr>
        <p:spPr bwMode="auto">
          <a:xfrm>
            <a:off x="764124" y="-99392"/>
            <a:ext cx="827237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72" tIns="43637" rIns="87272" bIns="43637" numCol="1" anchor="t" anchorCtr="0" compatLnSpc="1">
            <a:prstTxWarp prst="textNoShape">
              <a:avLst/>
            </a:prstTxWarp>
          </a:bodyPr>
          <a:lstStyle>
            <a:lvl1pPr marL="327025" indent="-327025" algn="r" defTabSz="873125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200" b="1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09613" indent="-273050" algn="r" defTabSz="873125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000" b="1">
                <a:solidFill>
                  <a:srgbClr val="336699"/>
                </a:solidFill>
                <a:latin typeface="+mn-lt"/>
                <a:cs typeface="+mn-cs"/>
              </a:defRPr>
            </a:lvl2pPr>
            <a:lvl3pPr marL="1090613" indent="-217488" algn="r" defTabSz="873125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400" b="1">
                <a:solidFill>
                  <a:srgbClr val="336699"/>
                </a:solidFill>
                <a:latin typeface="+mn-lt"/>
                <a:cs typeface="+mn-cs"/>
              </a:defRPr>
            </a:lvl3pPr>
            <a:lvl4pPr marL="1527175" indent="-217488" algn="r" defTabSz="873125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1600" b="1">
                <a:solidFill>
                  <a:srgbClr val="336699"/>
                </a:solidFill>
                <a:latin typeface="+mn-lt"/>
                <a:cs typeface="+mn-cs"/>
              </a:defRPr>
            </a:lvl4pPr>
            <a:lvl5pPr marL="1963738" indent="-219075" algn="r" defTabSz="873125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6699"/>
                </a:solidFill>
                <a:latin typeface="+mn-lt"/>
                <a:cs typeface="+mn-cs"/>
              </a:defRPr>
            </a:lvl5pPr>
            <a:lvl6pPr marL="2420938" indent="-219075" algn="r" defTabSz="873125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6699"/>
                </a:solidFill>
                <a:latin typeface="+mn-lt"/>
                <a:cs typeface="+mn-cs"/>
              </a:defRPr>
            </a:lvl6pPr>
            <a:lvl7pPr marL="2878138" indent="-219075" algn="r" defTabSz="873125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6699"/>
                </a:solidFill>
                <a:latin typeface="+mn-lt"/>
                <a:cs typeface="+mn-cs"/>
              </a:defRPr>
            </a:lvl7pPr>
            <a:lvl8pPr marL="3335338" indent="-219075" algn="r" defTabSz="873125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6699"/>
                </a:solidFill>
                <a:latin typeface="+mn-lt"/>
                <a:cs typeface="+mn-cs"/>
              </a:defRPr>
            </a:lvl8pPr>
            <a:lvl9pPr marL="3792538" indent="-219075" algn="r" defTabSz="873125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6699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sz="4400" dirty="0" err="1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תוכנית</a:t>
            </a:r>
            <a:r>
              <a:rPr lang="he-IL" sz="4400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 פעולה</a:t>
            </a:r>
            <a:endParaRPr lang="he-IL" sz="4400" dirty="0">
              <a:solidFill>
                <a:srgbClr val="CC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468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468313" y="332656"/>
            <a:ext cx="777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3200" b="1">
                <a:solidFill>
                  <a:schemeClr val="bg1"/>
                </a:solidFill>
                <a:ea typeface="Osaka"/>
                <a:cs typeface="Times New Roman" pitchFamily="18" charset="0"/>
              </a:rPr>
              <a:t>ניתוח </a:t>
            </a:r>
            <a:r>
              <a:rPr lang="en-US" sz="3200" b="1">
                <a:solidFill>
                  <a:schemeClr val="bg1"/>
                </a:solidFill>
                <a:ea typeface="Osaka"/>
                <a:cs typeface="Times New Roman" pitchFamily="18" charset="0"/>
              </a:rPr>
              <a:t>SWOT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412776"/>
            <a:ext cx="4896544" cy="34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6308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468313" y="791542"/>
            <a:ext cx="777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3200" b="1">
                <a:solidFill>
                  <a:schemeClr val="bg1"/>
                </a:solidFill>
                <a:ea typeface="Osaka"/>
                <a:cs typeface="Times New Roman" pitchFamily="18" charset="0"/>
              </a:rPr>
              <a:t>ניתוח </a:t>
            </a:r>
            <a:r>
              <a:rPr lang="en-US" sz="3200" b="1">
                <a:solidFill>
                  <a:schemeClr val="bg1"/>
                </a:solidFill>
                <a:ea typeface="Osaka"/>
                <a:cs typeface="Times New Roman" pitchFamily="18" charset="0"/>
              </a:rPr>
              <a:t>SWOT</a:t>
            </a:r>
          </a:p>
        </p:txBody>
      </p:sp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3775075" y="1196752"/>
            <a:ext cx="5183188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</a:pPr>
            <a:r>
              <a:rPr lang="he-IL" sz="1200" b="1" u="sng" dirty="0" err="1"/>
              <a:t>חוזקות</a:t>
            </a:r>
            <a:r>
              <a:rPr lang="he-IL" sz="1200" b="1" u="sng" dirty="0"/>
              <a:t>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Char char="•"/>
            </a:pPr>
            <a:r>
              <a:rPr lang="he-IL" sz="1200" b="1" dirty="0" smtClean="0"/>
              <a:t>נוהלי עבודה ברורים</a:t>
            </a:r>
            <a:endParaRPr lang="en-US" sz="1200" b="1" dirty="0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1124744"/>
            <a:ext cx="428148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</a:pPr>
            <a:r>
              <a:rPr lang="he-IL" sz="1200" b="1" u="sng" dirty="0">
                <a:solidFill>
                  <a:srgbClr val="FF3300"/>
                </a:solidFill>
              </a:rPr>
              <a:t>חולשות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3"/>
              </a:buBlip>
            </a:pPr>
            <a:r>
              <a:rPr lang="he-IL" sz="1200" b="1" dirty="0" smtClean="0">
                <a:solidFill>
                  <a:srgbClr val="FF3300"/>
                </a:solidFill>
              </a:rPr>
              <a:t>אין אסטרטגיה ותוכניות עבודה רב שנתיות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3"/>
              </a:buBlip>
            </a:pPr>
            <a:r>
              <a:rPr lang="he-IL" sz="1200" b="1" dirty="0" smtClean="0">
                <a:solidFill>
                  <a:srgbClr val="FF3300"/>
                </a:solidFill>
              </a:rPr>
              <a:t>אין מידע זמין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3"/>
              </a:buBlip>
            </a:pPr>
            <a:r>
              <a:rPr lang="he-IL" sz="1200" b="1" dirty="0" smtClean="0">
                <a:solidFill>
                  <a:srgbClr val="FF3300"/>
                </a:solidFill>
              </a:rPr>
              <a:t>אין דו"חות ניהוליים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3"/>
              </a:buBlip>
            </a:pPr>
            <a:r>
              <a:rPr lang="he-IL" sz="1200" b="1" dirty="0" smtClean="0">
                <a:solidFill>
                  <a:srgbClr val="FF3300"/>
                </a:solidFill>
              </a:rPr>
              <a:t>הון אנושי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3"/>
              </a:buBlip>
            </a:pPr>
            <a:r>
              <a:rPr lang="he-IL" sz="1200" b="1" dirty="0" smtClean="0">
                <a:solidFill>
                  <a:srgbClr val="FF3300"/>
                </a:solidFill>
              </a:rPr>
              <a:t>מבנה ארגוני לא מותאם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3"/>
              </a:buBlip>
            </a:pPr>
            <a:r>
              <a:rPr lang="he-IL" sz="1200" b="1" dirty="0" smtClean="0">
                <a:solidFill>
                  <a:srgbClr val="FF3300"/>
                </a:solidFill>
              </a:rPr>
              <a:t>ארגון פאסיבי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3"/>
              </a:buBlip>
            </a:pPr>
            <a:r>
              <a:rPr lang="he-IL" sz="1200" b="1" dirty="0" smtClean="0">
                <a:solidFill>
                  <a:srgbClr val="FF3300"/>
                </a:solidFill>
              </a:rPr>
              <a:t>למידה וחשיפה לשוק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3"/>
              </a:buBlip>
            </a:pPr>
            <a:endParaRPr lang="he-IL" sz="1200" b="1" dirty="0" smtClean="0">
              <a:solidFill>
                <a:srgbClr val="FF3300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3"/>
              </a:buBlip>
            </a:pPr>
            <a:endParaRPr lang="he-IL" sz="1200" b="1" dirty="0">
              <a:solidFill>
                <a:srgbClr val="FF3300"/>
              </a:solidFill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70000"/>
            </a:pPr>
            <a:endParaRPr lang="he-IL" sz="1200" b="1" dirty="0">
              <a:solidFill>
                <a:srgbClr val="FF3300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3"/>
              </a:buBlip>
            </a:pPr>
            <a:endParaRPr lang="he-IL" sz="1200" b="1" dirty="0">
              <a:solidFill>
                <a:srgbClr val="FF3300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Char char="•"/>
            </a:pPr>
            <a:endParaRPr lang="he-IL" sz="1200" b="1" dirty="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Char char="•"/>
            </a:pPr>
            <a:endParaRPr lang="en-US" sz="1200" b="1" dirty="0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4354513" y="3808065"/>
            <a:ext cx="455453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</a:pPr>
            <a:r>
              <a:rPr lang="he-IL" sz="1200" b="1" u="sng" dirty="0">
                <a:solidFill>
                  <a:srgbClr val="008000"/>
                </a:solidFill>
              </a:rPr>
              <a:t>הזדמנויות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4"/>
              </a:buBlip>
            </a:pPr>
            <a:r>
              <a:rPr lang="he-IL" sz="1200" b="1" dirty="0" smtClean="0">
                <a:solidFill>
                  <a:srgbClr val="008000"/>
                </a:solidFill>
              </a:rPr>
              <a:t>תפיסת הפעלה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4"/>
              </a:buBlip>
            </a:pPr>
            <a:r>
              <a:rPr lang="he-IL" sz="1200" b="1" dirty="0" smtClean="0">
                <a:solidFill>
                  <a:srgbClr val="008000"/>
                </a:solidFill>
              </a:rPr>
              <a:t>טכנולוגיות זמינות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4"/>
              </a:buBlip>
            </a:pPr>
            <a:r>
              <a:rPr lang="he-IL" sz="1200" b="1" dirty="0" smtClean="0">
                <a:solidFill>
                  <a:srgbClr val="008000"/>
                </a:solidFill>
              </a:rPr>
              <a:t>שינוי חשיבה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4"/>
              </a:buBlip>
            </a:pPr>
            <a:r>
              <a:rPr lang="he-IL" sz="1200" b="1" dirty="0" smtClean="0">
                <a:solidFill>
                  <a:srgbClr val="008000"/>
                </a:solidFill>
              </a:rPr>
              <a:t>הכנה לתחרות</a:t>
            </a:r>
          </a:p>
          <a:p>
            <a:pPr>
              <a:lnSpc>
                <a:spcPct val="150000"/>
              </a:lnSpc>
              <a:spcBef>
                <a:spcPct val="20000"/>
              </a:spcBef>
              <a:buSzPct val="70000"/>
            </a:pPr>
            <a:endParaRPr lang="he-IL" sz="1200" b="1" dirty="0">
              <a:solidFill>
                <a:srgbClr val="008000"/>
              </a:solidFill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70000"/>
            </a:pPr>
            <a:endParaRPr lang="he-IL" sz="1200" b="1" dirty="0" smtClean="0">
              <a:solidFill>
                <a:srgbClr val="008000"/>
              </a:solidFill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70000"/>
            </a:pPr>
            <a:endParaRPr lang="he-IL" sz="1200" b="1" dirty="0">
              <a:solidFill>
                <a:srgbClr val="008000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</a:pPr>
            <a:endParaRPr lang="en-US" sz="1200" b="1" dirty="0">
              <a:solidFill>
                <a:srgbClr val="008000"/>
              </a:solidFill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465453" y="3818558"/>
            <a:ext cx="3813696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</a:pPr>
            <a:r>
              <a:rPr lang="he-IL" sz="1200" b="1" u="sng" dirty="0">
                <a:solidFill>
                  <a:srgbClr val="A50021"/>
                </a:solidFill>
              </a:rPr>
              <a:t>איומים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5"/>
              </a:buBlip>
            </a:pPr>
            <a:r>
              <a:rPr lang="he-IL" sz="1200" b="1" dirty="0" smtClean="0">
                <a:solidFill>
                  <a:srgbClr val="A50021"/>
                </a:solidFill>
              </a:rPr>
              <a:t>ביזור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5"/>
              </a:buBlip>
            </a:pPr>
            <a:r>
              <a:rPr lang="he-IL" sz="1200" b="1" dirty="0" smtClean="0">
                <a:solidFill>
                  <a:srgbClr val="A50021"/>
                </a:solidFill>
              </a:rPr>
              <a:t>גבולות גזרה לא ברורים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5"/>
              </a:buBlip>
            </a:pPr>
            <a:r>
              <a:rPr lang="he-IL" sz="1200" b="1" dirty="0" smtClean="0">
                <a:solidFill>
                  <a:srgbClr val="A50021"/>
                </a:solidFill>
              </a:rPr>
              <a:t>אחריות בנושא פרויקטים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5"/>
              </a:buBlip>
            </a:pPr>
            <a:endParaRPr lang="he-IL" sz="1200" b="1" dirty="0" smtClean="0">
              <a:solidFill>
                <a:srgbClr val="A50021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5"/>
              </a:buBlip>
            </a:pPr>
            <a:endParaRPr lang="he-IL" sz="1200" b="1" dirty="0" smtClean="0">
              <a:solidFill>
                <a:srgbClr val="A50021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5"/>
              </a:buBlip>
            </a:pPr>
            <a:endParaRPr lang="he-IL" sz="1200" b="1" dirty="0" smtClean="0">
              <a:solidFill>
                <a:srgbClr val="A50021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5"/>
              </a:buBlip>
            </a:pPr>
            <a:endParaRPr lang="he-IL" sz="1200" b="1" dirty="0" smtClean="0">
              <a:solidFill>
                <a:srgbClr val="A50021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5"/>
              </a:buBlip>
            </a:pPr>
            <a:endParaRPr lang="he-IL" sz="1200" b="1" dirty="0">
              <a:solidFill>
                <a:srgbClr val="A50021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36512" y="523965"/>
            <a:ext cx="91805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3600" b="1" dirty="0" smtClean="0">
                <a:solidFill>
                  <a:srgbClr val="C00000"/>
                </a:solidFill>
                <a:ea typeface="Osaka"/>
                <a:cs typeface="Osaka"/>
              </a:rPr>
              <a:t>S.W.O.T</a:t>
            </a:r>
            <a:r>
              <a:rPr lang="he-IL" sz="3600" b="1" dirty="0" smtClean="0">
                <a:solidFill>
                  <a:srgbClr val="C00000"/>
                </a:solidFill>
                <a:ea typeface="Osaka"/>
                <a:cs typeface="Osaka"/>
              </a:rPr>
              <a:t>ניתוח </a:t>
            </a:r>
            <a:endParaRPr lang="en-US" sz="3600" b="1" dirty="0">
              <a:solidFill>
                <a:srgbClr val="C00000"/>
              </a:solidFill>
              <a:ea typeface="Osaka"/>
              <a:cs typeface="Osaka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55576" y="-99392"/>
            <a:ext cx="78182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he-IL" sz="3600" b="1" dirty="0" smtClean="0">
                <a:solidFill>
                  <a:srgbClr val="C00000"/>
                </a:solidFill>
                <a:ea typeface="Osaka"/>
                <a:cs typeface="Osaka"/>
              </a:rPr>
              <a:t>אגף הרכש והלוגיסטיקה – אוגוסט 2015 </a:t>
            </a:r>
            <a:endParaRPr lang="en-US" sz="3600" b="1" dirty="0">
              <a:solidFill>
                <a:srgbClr val="C00000"/>
              </a:solidFill>
              <a:ea typeface="Osaka"/>
              <a:cs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408400083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/>
      <p:bldP spid="35850" grpId="0"/>
      <p:bldP spid="358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468313" y="791542"/>
            <a:ext cx="777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3200" b="1">
                <a:solidFill>
                  <a:schemeClr val="bg1"/>
                </a:solidFill>
                <a:ea typeface="Osaka"/>
                <a:cs typeface="Times New Roman" pitchFamily="18" charset="0"/>
              </a:rPr>
              <a:t>ניתוח </a:t>
            </a:r>
            <a:r>
              <a:rPr lang="en-US" sz="3200" b="1">
                <a:solidFill>
                  <a:schemeClr val="bg1"/>
                </a:solidFill>
                <a:ea typeface="Osaka"/>
                <a:cs typeface="Times New Roman" pitchFamily="18" charset="0"/>
              </a:rPr>
              <a:t>SWOT</a:t>
            </a:r>
          </a:p>
        </p:txBody>
      </p:sp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3775075" y="1124744"/>
            <a:ext cx="5183188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</a:pPr>
            <a:r>
              <a:rPr lang="he-IL" sz="1200" b="1" u="sng" dirty="0" err="1"/>
              <a:t>חוזקות</a:t>
            </a:r>
            <a:r>
              <a:rPr lang="he-IL" sz="1200" b="1" u="sng" dirty="0"/>
              <a:t>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Char char="•"/>
            </a:pPr>
            <a:r>
              <a:rPr lang="he-IL" sz="1200" b="1" dirty="0" smtClean="0"/>
              <a:t>אסטרטגיה ותוכנית עבודה רב שנתית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Char char="•"/>
            </a:pPr>
            <a:r>
              <a:rPr lang="en-US" sz="1200" b="1" dirty="0" smtClean="0"/>
              <a:t>Spend Visibility</a:t>
            </a:r>
            <a:endParaRPr lang="he-IL" sz="1200" b="1" dirty="0" smtClean="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Char char="•"/>
            </a:pPr>
            <a:r>
              <a:rPr lang="he-IL" sz="1200" b="1" dirty="0" smtClean="0"/>
              <a:t>מערכות מידע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Char char="•"/>
            </a:pPr>
            <a:r>
              <a:rPr lang="he-IL" sz="1200" b="1" dirty="0" smtClean="0"/>
              <a:t>רכש מרכזי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Char char="•"/>
            </a:pPr>
            <a:r>
              <a:rPr lang="he-IL" sz="1200" b="1" dirty="0" smtClean="0"/>
              <a:t>גבולות גזרה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Char char="•"/>
            </a:pPr>
            <a:r>
              <a:rPr lang="he-IL" sz="1200" b="1" dirty="0" smtClean="0"/>
              <a:t>אחריות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Char char="•"/>
            </a:pPr>
            <a:r>
              <a:rPr lang="he-IL" sz="1200" b="1" dirty="0" smtClean="0"/>
              <a:t>ארגון אקטיבי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Char char="•"/>
            </a:pPr>
            <a:r>
              <a:rPr lang="he-IL" sz="1200" b="1" dirty="0" smtClean="0"/>
              <a:t>נוהלי עבודה ברורים</a:t>
            </a:r>
            <a:endParaRPr lang="en-US" sz="1200" b="1" dirty="0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1124744"/>
            <a:ext cx="428148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</a:pPr>
            <a:r>
              <a:rPr lang="he-IL" sz="1200" b="1" u="sng" dirty="0">
                <a:solidFill>
                  <a:srgbClr val="FF3300"/>
                </a:solidFill>
              </a:rPr>
              <a:t>חולשות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3"/>
              </a:buBlip>
            </a:pPr>
            <a:r>
              <a:rPr lang="he-IL" sz="1200" b="1" dirty="0" smtClean="0">
                <a:solidFill>
                  <a:srgbClr val="FF3300"/>
                </a:solidFill>
              </a:rPr>
              <a:t>רגולציה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3"/>
              </a:buBlip>
            </a:pPr>
            <a:r>
              <a:rPr lang="he-IL" sz="1200" b="1" dirty="0" smtClean="0">
                <a:solidFill>
                  <a:srgbClr val="FF3300"/>
                </a:solidFill>
              </a:rPr>
              <a:t>תהליכים ארוכים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3"/>
              </a:buBlip>
            </a:pPr>
            <a:r>
              <a:rPr lang="he-IL" sz="1200" b="1" dirty="0" smtClean="0">
                <a:solidFill>
                  <a:srgbClr val="FF3300"/>
                </a:solidFill>
              </a:rPr>
              <a:t>ניוד עובדים</a:t>
            </a:r>
            <a:endParaRPr lang="he-IL" sz="1200" b="1" dirty="0" smtClean="0">
              <a:solidFill>
                <a:srgbClr val="FF3300"/>
              </a:solidFill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70000"/>
            </a:pPr>
            <a:endParaRPr lang="he-IL" sz="1200" b="1" dirty="0">
              <a:solidFill>
                <a:srgbClr val="FF3300"/>
              </a:solidFill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70000"/>
            </a:pPr>
            <a:endParaRPr lang="he-IL" sz="1200" b="1" dirty="0">
              <a:solidFill>
                <a:srgbClr val="FF3300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3"/>
              </a:buBlip>
            </a:pPr>
            <a:endParaRPr lang="he-IL" sz="1200" b="1" dirty="0">
              <a:solidFill>
                <a:srgbClr val="FF3300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Char char="•"/>
            </a:pPr>
            <a:endParaRPr lang="he-IL" sz="1200" b="1" dirty="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Char char="•"/>
            </a:pPr>
            <a:endParaRPr lang="en-US" sz="1200" b="1" dirty="0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4279149" y="4121150"/>
            <a:ext cx="455453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</a:pPr>
            <a:r>
              <a:rPr lang="he-IL" sz="1200" b="1" u="sng" dirty="0">
                <a:solidFill>
                  <a:srgbClr val="008000"/>
                </a:solidFill>
              </a:rPr>
              <a:t>הזדמנויות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4"/>
              </a:buBlip>
            </a:pPr>
            <a:r>
              <a:rPr lang="he-IL" sz="1200" b="1" dirty="0" smtClean="0">
                <a:solidFill>
                  <a:srgbClr val="008000"/>
                </a:solidFill>
              </a:rPr>
              <a:t>חדשנות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4"/>
              </a:buBlip>
            </a:pPr>
            <a:r>
              <a:rPr lang="he-IL" sz="1200" b="1" dirty="0" smtClean="0">
                <a:solidFill>
                  <a:srgbClr val="008000"/>
                </a:solidFill>
              </a:rPr>
              <a:t>שינוי מבנה ארגוני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4"/>
              </a:buBlip>
            </a:pPr>
            <a:r>
              <a:rPr lang="he-IL" sz="1200" b="1" dirty="0" smtClean="0">
                <a:solidFill>
                  <a:srgbClr val="008000"/>
                </a:solidFill>
              </a:rPr>
              <a:t>תחרות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4"/>
              </a:buBlip>
            </a:pPr>
            <a:r>
              <a:rPr lang="he-IL" sz="1200" b="1" dirty="0" smtClean="0">
                <a:solidFill>
                  <a:srgbClr val="008000"/>
                </a:solidFill>
              </a:rPr>
              <a:t>הפרטה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4"/>
              </a:buBlip>
            </a:pPr>
            <a:endParaRPr lang="he-IL" sz="1200" b="1" dirty="0" smtClean="0">
              <a:solidFill>
                <a:srgbClr val="008000"/>
              </a:solidFill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70000"/>
            </a:pPr>
            <a:endParaRPr lang="he-IL" sz="1200" b="1" dirty="0">
              <a:solidFill>
                <a:srgbClr val="008000"/>
              </a:solidFill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70000"/>
            </a:pPr>
            <a:endParaRPr lang="he-IL" sz="1200" b="1" dirty="0" smtClean="0">
              <a:solidFill>
                <a:srgbClr val="008000"/>
              </a:solidFill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70000"/>
            </a:pPr>
            <a:endParaRPr lang="he-IL" sz="1200" b="1" dirty="0">
              <a:solidFill>
                <a:srgbClr val="008000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</a:pPr>
            <a:endParaRPr lang="en-US" sz="1200" b="1" dirty="0">
              <a:solidFill>
                <a:srgbClr val="008000"/>
              </a:solidFill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465453" y="3818558"/>
            <a:ext cx="3813696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</a:pPr>
            <a:r>
              <a:rPr lang="he-IL" sz="1200" b="1" u="sng" dirty="0">
                <a:solidFill>
                  <a:srgbClr val="A50021"/>
                </a:solidFill>
              </a:rPr>
              <a:t>איומים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5"/>
              </a:buBlip>
            </a:pPr>
            <a:r>
              <a:rPr lang="he-IL" sz="1200" b="1" dirty="0" smtClean="0">
                <a:solidFill>
                  <a:srgbClr val="A50021"/>
                </a:solidFill>
              </a:rPr>
              <a:t>הפרטה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5"/>
              </a:buBlip>
            </a:pPr>
            <a:endParaRPr lang="he-IL" sz="1200" b="1" dirty="0" smtClean="0">
              <a:solidFill>
                <a:srgbClr val="A50021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5"/>
              </a:buBlip>
            </a:pPr>
            <a:endParaRPr lang="he-IL" sz="1200" b="1" dirty="0" smtClean="0">
              <a:solidFill>
                <a:srgbClr val="A50021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5"/>
              </a:buBlip>
            </a:pPr>
            <a:endParaRPr lang="he-IL" sz="1200" b="1" dirty="0" smtClean="0">
              <a:solidFill>
                <a:srgbClr val="A50021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5"/>
              </a:buBlip>
            </a:pPr>
            <a:endParaRPr lang="he-IL" sz="1200" b="1" dirty="0" smtClean="0">
              <a:solidFill>
                <a:srgbClr val="A50021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5"/>
              </a:buBlip>
            </a:pPr>
            <a:endParaRPr lang="he-IL" sz="1200" b="1" dirty="0">
              <a:solidFill>
                <a:srgbClr val="A50021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36512" y="523965"/>
            <a:ext cx="91805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3600" b="1" dirty="0" smtClean="0">
                <a:solidFill>
                  <a:srgbClr val="C00000"/>
                </a:solidFill>
                <a:ea typeface="Osaka"/>
                <a:cs typeface="Osaka"/>
              </a:rPr>
              <a:t>S.W.O.T</a:t>
            </a:r>
            <a:r>
              <a:rPr lang="he-IL" sz="3600" b="1" dirty="0" smtClean="0">
                <a:solidFill>
                  <a:srgbClr val="C00000"/>
                </a:solidFill>
                <a:ea typeface="Osaka"/>
                <a:cs typeface="Osaka"/>
              </a:rPr>
              <a:t>ניתוח </a:t>
            </a:r>
            <a:endParaRPr lang="en-US" sz="3600" b="1" dirty="0">
              <a:solidFill>
                <a:srgbClr val="C00000"/>
              </a:solidFill>
              <a:ea typeface="Osaka"/>
              <a:cs typeface="Osaka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55576" y="-99392"/>
            <a:ext cx="78182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he-IL" sz="3600" b="1" dirty="0" smtClean="0">
                <a:solidFill>
                  <a:srgbClr val="C00000"/>
                </a:solidFill>
                <a:ea typeface="Osaka"/>
                <a:cs typeface="Osaka"/>
              </a:rPr>
              <a:t>אגף הרכש והלוגיסטיקה – יוני 2021 </a:t>
            </a:r>
            <a:endParaRPr lang="en-US" sz="3600" b="1" dirty="0">
              <a:solidFill>
                <a:srgbClr val="C00000"/>
              </a:solidFill>
              <a:ea typeface="Osaka"/>
              <a:cs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266783129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/>
      <p:bldP spid="35850" grpId="0"/>
      <p:bldP spid="358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מחבר ישר 2"/>
          <p:cNvCxnSpPr/>
          <p:nvPr/>
        </p:nvCxnSpPr>
        <p:spPr>
          <a:xfrm flipH="1">
            <a:off x="752698" y="2924944"/>
            <a:ext cx="7959762" cy="516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>
            <a:off x="4860031" y="928122"/>
            <a:ext cx="0" cy="388563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/>
          <p:cNvCxnSpPr/>
          <p:nvPr/>
        </p:nvCxnSpPr>
        <p:spPr>
          <a:xfrm flipH="1" flipV="1">
            <a:off x="611560" y="692696"/>
            <a:ext cx="1" cy="44644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flipV="1">
            <a:off x="611560" y="5084056"/>
            <a:ext cx="8208912" cy="731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067944" y="5157192"/>
            <a:ext cx="1296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/>
              <a:t>תמורה</a:t>
            </a:r>
            <a:endParaRPr lang="he-IL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58267" y="5190397"/>
            <a:ext cx="936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00B050"/>
                </a:solidFill>
              </a:rPr>
              <a:t>גבוהה</a:t>
            </a:r>
            <a:endParaRPr lang="he-IL" b="1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183407" y="306762"/>
            <a:ext cx="936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00B050"/>
                </a:solidFill>
              </a:rPr>
              <a:t>גבוהה</a:t>
            </a:r>
            <a:endParaRPr lang="he-IL" b="1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68344" y="5116082"/>
            <a:ext cx="936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FF0000"/>
                </a:solidFill>
              </a:rPr>
              <a:t>נמוכה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280098" y="4787860"/>
            <a:ext cx="936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FF0000"/>
                </a:solidFill>
              </a:rPr>
              <a:t>נמוכה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-339353" y="2418973"/>
            <a:ext cx="1296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/>
              <a:t>השקעה</a:t>
            </a:r>
            <a:endParaRPr lang="he-IL" sz="2400" b="1" dirty="0"/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755576" y="-99392"/>
            <a:ext cx="78182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he-IL" sz="3600" b="1" dirty="0" smtClean="0">
                <a:solidFill>
                  <a:srgbClr val="C00000"/>
                </a:solidFill>
                <a:ea typeface="Osaka"/>
                <a:cs typeface="Osaka"/>
              </a:rPr>
              <a:t>אגף הרכש והלוגיסטיקה – אוגוסט 2015 </a:t>
            </a:r>
            <a:endParaRPr lang="en-US" sz="3600" b="1" dirty="0">
              <a:solidFill>
                <a:srgbClr val="C00000"/>
              </a:solidFill>
              <a:ea typeface="Osaka"/>
              <a:cs typeface="Osaka"/>
            </a:endParaRP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53" y="548680"/>
            <a:ext cx="1369531" cy="729231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43" y="4412344"/>
            <a:ext cx="1360185" cy="680093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3475" y="4320640"/>
            <a:ext cx="1385841" cy="730211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5118" y="628852"/>
            <a:ext cx="1130628" cy="61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1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מחבר ישר 2"/>
          <p:cNvCxnSpPr/>
          <p:nvPr/>
        </p:nvCxnSpPr>
        <p:spPr>
          <a:xfrm flipH="1">
            <a:off x="752698" y="2924944"/>
            <a:ext cx="7959762" cy="516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>
            <a:off x="4860031" y="928122"/>
            <a:ext cx="0" cy="388563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/>
          <p:cNvCxnSpPr/>
          <p:nvPr/>
        </p:nvCxnSpPr>
        <p:spPr>
          <a:xfrm flipH="1" flipV="1">
            <a:off x="611560" y="692696"/>
            <a:ext cx="1" cy="44644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flipV="1">
            <a:off x="611560" y="5084056"/>
            <a:ext cx="8208912" cy="731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067944" y="5157192"/>
            <a:ext cx="1296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/>
              <a:t>תמורה</a:t>
            </a:r>
            <a:endParaRPr lang="he-IL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58267" y="5190397"/>
            <a:ext cx="936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00B050"/>
                </a:solidFill>
              </a:rPr>
              <a:t>גבוהה</a:t>
            </a:r>
            <a:endParaRPr lang="he-IL" b="1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183407" y="306762"/>
            <a:ext cx="936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00B050"/>
                </a:solidFill>
              </a:rPr>
              <a:t>גבוהה</a:t>
            </a:r>
            <a:endParaRPr lang="he-IL" b="1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68344" y="5116082"/>
            <a:ext cx="936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FF0000"/>
                </a:solidFill>
              </a:rPr>
              <a:t>נמוכה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280098" y="4787860"/>
            <a:ext cx="936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FF0000"/>
                </a:solidFill>
              </a:rPr>
              <a:t>נמוכה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-339353" y="2418973"/>
            <a:ext cx="1296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/>
              <a:t>השקעה</a:t>
            </a:r>
            <a:endParaRPr lang="he-IL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141730" y="1211445"/>
            <a:ext cx="1055414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400" b="1" dirty="0" err="1" smtClean="0"/>
              <a:t>Marom</a:t>
            </a:r>
            <a:endParaRPr lang="he-IL"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474215" y="3655916"/>
            <a:ext cx="1332150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400" b="1" dirty="0" err="1" smtClean="0"/>
              <a:t>SourcingVision</a:t>
            </a:r>
            <a:endParaRPr lang="he-IL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860032" y="1036529"/>
            <a:ext cx="1170829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400" b="1" dirty="0" smtClean="0"/>
              <a:t>SO99+</a:t>
            </a:r>
            <a:endParaRPr lang="he-IL" sz="1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020441" y="4368468"/>
            <a:ext cx="117577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400" b="1" dirty="0" smtClean="0"/>
              <a:t>Process</a:t>
            </a:r>
          </a:p>
          <a:p>
            <a:pPr algn="ctr"/>
            <a:r>
              <a:rPr lang="en-US" sz="1400" b="1" dirty="0" smtClean="0"/>
              <a:t>Management</a:t>
            </a:r>
            <a:endParaRPr lang="he-IL" sz="1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274616" y="1933206"/>
            <a:ext cx="1170829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400" b="1" dirty="0" smtClean="0"/>
              <a:t>SAP BW</a:t>
            </a:r>
            <a:endParaRPr lang="he-IL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21934" y="2266573"/>
            <a:ext cx="117577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400" b="1" dirty="0" smtClean="0"/>
              <a:t>Frame Agreements</a:t>
            </a:r>
            <a:endParaRPr lang="he-IL" sz="1400" b="1" dirty="0"/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755576" y="-99392"/>
            <a:ext cx="78182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he-IL" sz="3600" b="1" dirty="0" smtClean="0">
                <a:solidFill>
                  <a:srgbClr val="C00000"/>
                </a:solidFill>
                <a:ea typeface="Osaka"/>
                <a:cs typeface="Osaka"/>
              </a:rPr>
              <a:t>אגף הרכש והלוגיסטיקה – יוני 2021 </a:t>
            </a:r>
            <a:endParaRPr lang="en-US" sz="3600" b="1" dirty="0">
              <a:solidFill>
                <a:srgbClr val="C00000"/>
              </a:solidFill>
              <a:ea typeface="Osaka"/>
              <a:cs typeface="Osaka"/>
            </a:endParaRPr>
          </a:p>
        </p:txBody>
      </p:sp>
      <p:pic>
        <p:nvPicPr>
          <p:cNvPr id="23" name="תמונה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53" y="548680"/>
            <a:ext cx="1369531" cy="729231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43" y="4412344"/>
            <a:ext cx="1360185" cy="680093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3475" y="4320640"/>
            <a:ext cx="1385841" cy="730211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5118" y="628852"/>
            <a:ext cx="1130628" cy="61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468313" y="332656"/>
            <a:ext cx="777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3200" b="1">
                <a:solidFill>
                  <a:schemeClr val="bg1"/>
                </a:solidFill>
                <a:ea typeface="Osaka"/>
                <a:cs typeface="Times New Roman" pitchFamily="18" charset="0"/>
              </a:rPr>
              <a:t>ניתוח </a:t>
            </a:r>
            <a:r>
              <a:rPr lang="en-US" sz="3200" b="1">
                <a:solidFill>
                  <a:schemeClr val="bg1"/>
                </a:solidFill>
                <a:ea typeface="Osaka"/>
                <a:cs typeface="Times New Roman" pitchFamily="18" charset="0"/>
              </a:rPr>
              <a:t>SWOT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259630" y="160710"/>
            <a:ext cx="72421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he-IL" sz="3200" b="1" dirty="0" smtClean="0">
                <a:solidFill>
                  <a:srgbClr val="C00000"/>
                </a:solidFill>
                <a:ea typeface="Osaka"/>
                <a:cs typeface="Osaka"/>
              </a:rPr>
              <a:t> אגף רכש ולוגיסטיקה –אוקיינוס אדום/</a:t>
            </a:r>
            <a:r>
              <a:rPr lang="he-IL" sz="3200" b="1" dirty="0" smtClean="0">
                <a:solidFill>
                  <a:srgbClr val="0070C0"/>
                </a:solidFill>
                <a:ea typeface="Osaka"/>
                <a:cs typeface="Osaka"/>
              </a:rPr>
              <a:t>כחול</a:t>
            </a:r>
            <a:endParaRPr lang="en-US" sz="3200" b="1" dirty="0">
              <a:solidFill>
                <a:srgbClr val="0070C0"/>
              </a:solidFill>
              <a:ea typeface="Osaka"/>
              <a:cs typeface="Osaka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093" y="3861048"/>
            <a:ext cx="7032339" cy="181610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742" y="1400691"/>
            <a:ext cx="6359570" cy="1816100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64561" y="951111"/>
            <a:ext cx="72421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he-IL" sz="2000" b="1" dirty="0" smtClean="0">
                <a:solidFill>
                  <a:srgbClr val="C00000"/>
                </a:solidFill>
                <a:ea typeface="Osaka"/>
                <a:cs typeface="Osaka"/>
              </a:rPr>
              <a:t> 2015</a:t>
            </a:r>
            <a:endParaRPr lang="en-US" sz="2000" b="1" dirty="0">
              <a:solidFill>
                <a:srgbClr val="C00000"/>
              </a:solidFill>
              <a:ea typeface="Osaka"/>
              <a:cs typeface="Osaka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475656" y="3429000"/>
            <a:ext cx="72421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he-IL" sz="2000" b="1" dirty="0" smtClean="0">
                <a:solidFill>
                  <a:srgbClr val="0070C0"/>
                </a:solidFill>
                <a:ea typeface="Osaka"/>
                <a:cs typeface="Osaka"/>
              </a:rPr>
              <a:t> 2021</a:t>
            </a:r>
            <a:endParaRPr lang="en-US" sz="2000" b="1" dirty="0">
              <a:solidFill>
                <a:srgbClr val="0070C0"/>
              </a:solidFill>
              <a:ea typeface="Osaka"/>
              <a:cs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342461937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214282" y="1000110"/>
            <a:ext cx="8643998" cy="116190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6200000">
            <a:off x="-229315" y="1393142"/>
            <a:ext cx="1161901" cy="3758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23812" rIns="0" bIns="23812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he-IL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charset="0"/>
              </a:rPr>
              <a:t>שלב 1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Arial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214282" y="2368394"/>
            <a:ext cx="8643998" cy="110495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214282" y="3667024"/>
            <a:ext cx="8643998" cy="1171113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160624" y="5023363"/>
            <a:ext cx="8697655" cy="1183607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185795" y="2721990"/>
            <a:ext cx="1104952" cy="3758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23812" rIns="0" bIns="23812" anchor="ctr"/>
          <a:lstStyle/>
          <a:p>
            <a:pPr algn="ctr" rtl="0"/>
            <a:r>
              <a:rPr lang="he-IL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charset="0"/>
              </a:rPr>
              <a:t>שלב </a:t>
            </a:r>
            <a:r>
              <a:rPr lang="he-IL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charset="0"/>
              </a:rPr>
              <a:t>2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Arial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-218876" y="4064663"/>
            <a:ext cx="1171113" cy="3758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23812" rIns="0" bIns="23812" anchor="ctr"/>
          <a:lstStyle/>
          <a:p>
            <a:pPr algn="ctr" rtl="0"/>
            <a:r>
              <a:rPr lang="he-IL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charset="0"/>
              </a:rPr>
              <a:t>שלב </a:t>
            </a:r>
            <a:r>
              <a:rPr lang="he-IL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charset="0"/>
              </a:rPr>
              <a:t>3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Arial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6200000">
            <a:off x="-208248" y="5435361"/>
            <a:ext cx="1183607" cy="3758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23812" rIns="0" bIns="23812" anchor="ctr"/>
          <a:lstStyle/>
          <a:p>
            <a:pPr algn="ctr" rtl="0"/>
            <a:r>
              <a:rPr lang="he-IL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charset="0"/>
              </a:rPr>
              <a:t>שלב </a:t>
            </a:r>
            <a:r>
              <a:rPr lang="he-IL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charset="0"/>
              </a:rPr>
              <a:t>4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Arial" charset="0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3779912" y="1071549"/>
            <a:ext cx="1571636" cy="94331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Aft>
                <a:spcPts val="60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he-IL" sz="1200" b="1" dirty="0" smtClean="0">
                <a:solidFill>
                  <a:schemeClr val="tx1"/>
                </a:solidFill>
              </a:rPr>
              <a:t>מבנה שרשרת אספקה</a:t>
            </a:r>
            <a:endParaRPr lang="he-IL" sz="1200" b="1" dirty="0">
              <a:solidFill>
                <a:schemeClr val="tx1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1043608" y="1071546"/>
            <a:ext cx="1571636" cy="94331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Aft>
                <a:spcPts val="60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he-IL" sz="1200" b="1" dirty="0" smtClean="0">
                <a:solidFill>
                  <a:schemeClr val="bg1"/>
                </a:solidFill>
                <a:latin typeface="Arial" pitchFamily="34" charset="0"/>
              </a:rPr>
              <a:t>גיבוש  </a:t>
            </a:r>
            <a:r>
              <a:rPr lang="he-IL" sz="1200" b="1" dirty="0">
                <a:solidFill>
                  <a:schemeClr val="bg1"/>
                </a:solidFill>
                <a:latin typeface="Arial" pitchFamily="34" charset="0"/>
              </a:rPr>
              <a:t>אסטרטגיה ניהולית </a:t>
            </a:r>
            <a:r>
              <a:rPr lang="he-IL" sz="1200" b="1" dirty="0" smtClean="0">
                <a:solidFill>
                  <a:schemeClr val="bg1"/>
                </a:solidFill>
                <a:latin typeface="Arial" pitchFamily="34" charset="0"/>
              </a:rPr>
              <a:t>לתחום הרכש והלוגיסטיקה</a:t>
            </a:r>
            <a:endParaRPr lang="he-IL" sz="1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1071538" y="2433527"/>
            <a:ext cx="1571636" cy="94331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Aft>
                <a:spcPts val="60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he-IL" sz="1200" b="1" dirty="0" smtClean="0">
                <a:solidFill>
                  <a:schemeClr val="bg1"/>
                </a:solidFill>
              </a:rPr>
              <a:t>ניתוח עלויות, בניית </a:t>
            </a:r>
            <a:r>
              <a:rPr lang="he-IL" sz="1200" b="1" dirty="0">
                <a:solidFill>
                  <a:schemeClr val="bg1"/>
                </a:solidFill>
              </a:rPr>
              <a:t>מדיניות לניהול המלאי, אבחון מלאי והגדרת יעדים ומדדים</a:t>
            </a:r>
          </a:p>
        </p:txBody>
      </p:sp>
      <p:sp>
        <p:nvSpPr>
          <p:cNvPr id="14" name="מלבן 13"/>
          <p:cNvSpPr/>
          <p:nvPr/>
        </p:nvSpPr>
        <p:spPr>
          <a:xfrm>
            <a:off x="3786182" y="2433527"/>
            <a:ext cx="1571636" cy="94331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Aft>
                <a:spcPts val="60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he-IL" sz="1200" b="1" dirty="0" smtClean="0">
                <a:solidFill>
                  <a:schemeClr val="tx1"/>
                </a:solidFill>
              </a:rPr>
              <a:t>מרכוז</a:t>
            </a:r>
            <a:endParaRPr lang="he-IL" sz="1200" b="1" dirty="0">
              <a:solidFill>
                <a:schemeClr val="tx1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6738510" y="3749259"/>
            <a:ext cx="1571636" cy="943311"/>
          </a:xfrm>
          <a:prstGeom prst="rect">
            <a:avLst/>
          </a:prstGeom>
          <a:solidFill>
            <a:srgbClr val="81DEFF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he-IL" sz="1200" b="1" dirty="0" smtClean="0">
                <a:solidFill>
                  <a:schemeClr val="tx1"/>
                </a:solidFill>
              </a:rPr>
              <a:t>מיכון תהליכי מכרזים, ועדות מכרזים, ניהול הסכמים וניהול פרויקטים</a:t>
            </a:r>
            <a:endParaRPr lang="he-IL" sz="1200" b="1" dirty="0">
              <a:solidFill>
                <a:schemeClr val="tx1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1071538" y="3771573"/>
            <a:ext cx="1571636" cy="94331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Aft>
                <a:spcPts val="60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he-IL" sz="1200" b="1" dirty="0">
                <a:solidFill>
                  <a:schemeClr val="bg1"/>
                </a:solidFill>
              </a:rPr>
              <a:t>בניית תהליך </a:t>
            </a:r>
            <a:r>
              <a:rPr lang="en-US" sz="1200" b="1" dirty="0">
                <a:solidFill>
                  <a:schemeClr val="bg1"/>
                </a:solidFill>
              </a:rPr>
              <a:t>S&amp;OP</a:t>
            </a:r>
            <a:r>
              <a:rPr lang="he-IL" sz="1200" b="1" dirty="0">
                <a:solidFill>
                  <a:schemeClr val="bg1"/>
                </a:solidFill>
              </a:rPr>
              <a:t> לסנכרון בין </a:t>
            </a:r>
            <a:r>
              <a:rPr lang="he-IL" sz="1200" b="1" dirty="0" smtClean="0">
                <a:solidFill>
                  <a:schemeClr val="bg1"/>
                </a:solidFill>
              </a:rPr>
              <a:t>השיווק/החטיבות לבין הרכש והלוגיסטיקה</a:t>
            </a:r>
            <a:endParaRPr lang="he-IL" sz="1200" b="1" dirty="0">
              <a:solidFill>
                <a:schemeClr val="bg1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3786182" y="3771573"/>
            <a:ext cx="1571636" cy="94331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Aft>
                <a:spcPts val="60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he-IL" sz="1200" b="1" dirty="0" smtClean="0">
                <a:solidFill>
                  <a:schemeClr val="tx1"/>
                </a:solidFill>
              </a:rPr>
              <a:t>מדורי רכש לפי קטגוריות</a:t>
            </a:r>
            <a:endParaRPr lang="he-IL" sz="1200" b="1" dirty="0">
              <a:solidFill>
                <a:schemeClr val="tx1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6715140" y="2466306"/>
            <a:ext cx="1571636" cy="943311"/>
          </a:xfrm>
          <a:prstGeom prst="rect">
            <a:avLst/>
          </a:prstGeom>
          <a:solidFill>
            <a:srgbClr val="81DEFF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he-IL" sz="1200" b="1" dirty="0" smtClean="0">
                <a:solidFill>
                  <a:srgbClr val="000000"/>
                </a:solidFill>
                <a:latin typeface="Arial" pitchFamily="34" charset="0"/>
              </a:rPr>
              <a:t>מכרזים ממוכנים</a:t>
            </a:r>
            <a:endParaRPr lang="he-IL" sz="1200" b="1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1049878" y="5132499"/>
            <a:ext cx="1571636" cy="94331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200" b="1" dirty="0">
                <a:solidFill>
                  <a:schemeClr val="bg1"/>
                </a:solidFill>
                <a:latin typeface="Calibri" pitchFamily="34" charset="0"/>
              </a:rPr>
              <a:t>בניית מערכת יעדים ומדדים הנגזרים מאסטרטגיית הארגון (</a:t>
            </a: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Top Down</a:t>
            </a:r>
            <a:r>
              <a:rPr lang="he-IL" sz="1200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he-IL" sz="1200" b="1" dirty="0">
              <a:solidFill>
                <a:schemeClr val="bg1"/>
              </a:solidFill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6715140" y="5143512"/>
            <a:ext cx="1571636" cy="943311"/>
          </a:xfrm>
          <a:prstGeom prst="rect">
            <a:avLst/>
          </a:prstGeom>
          <a:solidFill>
            <a:srgbClr val="81DEFF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200" b="1" dirty="0" smtClean="0">
                <a:solidFill>
                  <a:srgbClr val="000000"/>
                </a:solidFill>
                <a:latin typeface="Calibri" pitchFamily="34" charset="0"/>
              </a:rPr>
              <a:t>מערכת לניהול ואופטימיזציה של המלאי</a:t>
            </a:r>
            <a:endParaRPr lang="he-IL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" name="מלבן 49"/>
          <p:cNvSpPr/>
          <p:nvPr/>
        </p:nvSpPr>
        <p:spPr>
          <a:xfrm>
            <a:off x="6660232" y="1071549"/>
            <a:ext cx="1571636" cy="943311"/>
          </a:xfrm>
          <a:prstGeom prst="rect">
            <a:avLst/>
          </a:prstGeom>
          <a:solidFill>
            <a:srgbClr val="81DEFF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60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he-IL" sz="12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גבולות גזרה ואחריות, תיקון נהלים</a:t>
            </a:r>
            <a:endParaRPr lang="he-IL" sz="1200" b="1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22" name="מחבר חץ ישר 21"/>
          <p:cNvCxnSpPr>
            <a:endCxn id="15" idx="0"/>
          </p:cNvCxnSpPr>
          <p:nvPr/>
        </p:nvCxnSpPr>
        <p:spPr>
          <a:xfrm>
            <a:off x="7524328" y="3462383"/>
            <a:ext cx="0" cy="286876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/>
          <p:nvPr/>
        </p:nvCxnSpPr>
        <p:spPr>
          <a:xfrm>
            <a:off x="7524328" y="2064712"/>
            <a:ext cx="0" cy="47704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>
            <a:off x="7524328" y="4666468"/>
            <a:ext cx="0" cy="47704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>
            <a:endCxn id="11" idx="1"/>
          </p:cNvCxnSpPr>
          <p:nvPr/>
        </p:nvCxnSpPr>
        <p:spPr>
          <a:xfrm>
            <a:off x="2643174" y="1543201"/>
            <a:ext cx="1136738" cy="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חץ ישר 25"/>
          <p:cNvCxnSpPr>
            <a:endCxn id="21" idx="1"/>
          </p:cNvCxnSpPr>
          <p:nvPr/>
        </p:nvCxnSpPr>
        <p:spPr>
          <a:xfrm flipV="1">
            <a:off x="5379478" y="1543205"/>
            <a:ext cx="1280754" cy="13587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חץ ישר 26"/>
          <p:cNvCxnSpPr/>
          <p:nvPr/>
        </p:nvCxnSpPr>
        <p:spPr>
          <a:xfrm>
            <a:off x="4572000" y="1970163"/>
            <a:ext cx="0" cy="47704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/>
          <p:cNvCxnSpPr/>
          <p:nvPr/>
        </p:nvCxnSpPr>
        <p:spPr>
          <a:xfrm>
            <a:off x="4595370" y="3370672"/>
            <a:ext cx="0" cy="47704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/>
          <p:cNvCxnSpPr/>
          <p:nvPr/>
        </p:nvCxnSpPr>
        <p:spPr>
          <a:xfrm>
            <a:off x="1812326" y="1970163"/>
            <a:ext cx="0" cy="47704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/>
          <p:nvPr/>
        </p:nvCxnSpPr>
        <p:spPr>
          <a:xfrm>
            <a:off x="1835696" y="3370672"/>
            <a:ext cx="0" cy="47704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חץ ישר 30"/>
          <p:cNvCxnSpPr/>
          <p:nvPr/>
        </p:nvCxnSpPr>
        <p:spPr>
          <a:xfrm>
            <a:off x="1835696" y="4680148"/>
            <a:ext cx="0" cy="47704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מלבן 49"/>
          <p:cNvSpPr/>
          <p:nvPr/>
        </p:nvSpPr>
        <p:spPr>
          <a:xfrm>
            <a:off x="7548679" y="730507"/>
            <a:ext cx="175828" cy="161218"/>
          </a:xfrm>
          <a:prstGeom prst="rect">
            <a:avLst/>
          </a:prstGeom>
          <a:solidFill>
            <a:srgbClr val="81DEFF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200" b="1" dirty="0">
              <a:solidFill>
                <a:schemeClr val="tx1"/>
              </a:solidFill>
            </a:endParaRPr>
          </a:p>
        </p:txBody>
      </p:sp>
      <p:sp>
        <p:nvSpPr>
          <p:cNvPr id="33" name="מלבן 49"/>
          <p:cNvSpPr/>
          <p:nvPr/>
        </p:nvSpPr>
        <p:spPr>
          <a:xfrm>
            <a:off x="4772117" y="750586"/>
            <a:ext cx="175828" cy="16121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200" b="1" dirty="0">
              <a:solidFill>
                <a:schemeClr val="tx1"/>
              </a:solidFill>
            </a:endParaRPr>
          </a:p>
        </p:txBody>
      </p:sp>
      <p:sp>
        <p:nvSpPr>
          <p:cNvPr id="34" name="מלבן 49"/>
          <p:cNvSpPr/>
          <p:nvPr/>
        </p:nvSpPr>
        <p:spPr>
          <a:xfrm>
            <a:off x="2286000" y="770035"/>
            <a:ext cx="175828" cy="16121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2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47428" y="712145"/>
            <a:ext cx="150366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1200" dirty="0" smtClean="0"/>
              <a:t>תהליך אסטרטגי</a:t>
            </a:r>
            <a:endParaRPr lang="he-IL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3860427" y="692696"/>
            <a:ext cx="1791693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1200" dirty="0" smtClean="0"/>
              <a:t>מבנה ארגוני</a:t>
            </a:r>
            <a:endParaRPr lang="he-IL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5678309" y="665183"/>
            <a:ext cx="252028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1200" dirty="0" smtClean="0"/>
              <a:t>יישום תהליכים ומערכות מידע</a:t>
            </a:r>
            <a:endParaRPr lang="he-IL" sz="1200" dirty="0"/>
          </a:p>
        </p:txBody>
      </p:sp>
      <p:sp>
        <p:nvSpPr>
          <p:cNvPr id="38" name="כותרת 1"/>
          <p:cNvSpPr txBox="1">
            <a:spLocks/>
          </p:cNvSpPr>
          <p:nvPr/>
        </p:nvSpPr>
        <p:spPr bwMode="auto">
          <a:xfrm>
            <a:off x="764124" y="-99392"/>
            <a:ext cx="827237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72" tIns="43637" rIns="87272" bIns="43637" numCol="1" anchor="t" anchorCtr="0" compatLnSpc="1">
            <a:prstTxWarp prst="textNoShape">
              <a:avLst/>
            </a:prstTxWarp>
          </a:bodyPr>
          <a:lstStyle>
            <a:lvl1pPr marL="327025" indent="-327025" algn="r" defTabSz="873125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200" b="1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09613" indent="-273050" algn="r" defTabSz="873125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000" b="1">
                <a:solidFill>
                  <a:srgbClr val="336699"/>
                </a:solidFill>
                <a:latin typeface="+mn-lt"/>
                <a:cs typeface="+mn-cs"/>
              </a:defRPr>
            </a:lvl2pPr>
            <a:lvl3pPr marL="1090613" indent="-217488" algn="r" defTabSz="873125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400" b="1">
                <a:solidFill>
                  <a:srgbClr val="336699"/>
                </a:solidFill>
                <a:latin typeface="+mn-lt"/>
                <a:cs typeface="+mn-cs"/>
              </a:defRPr>
            </a:lvl3pPr>
            <a:lvl4pPr marL="1527175" indent="-217488" algn="r" defTabSz="873125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1600" b="1">
                <a:solidFill>
                  <a:srgbClr val="336699"/>
                </a:solidFill>
                <a:latin typeface="+mn-lt"/>
                <a:cs typeface="+mn-cs"/>
              </a:defRPr>
            </a:lvl4pPr>
            <a:lvl5pPr marL="1963738" indent="-219075" algn="r" defTabSz="873125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6699"/>
                </a:solidFill>
                <a:latin typeface="+mn-lt"/>
                <a:cs typeface="+mn-cs"/>
              </a:defRPr>
            </a:lvl5pPr>
            <a:lvl6pPr marL="2420938" indent="-219075" algn="r" defTabSz="873125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6699"/>
                </a:solidFill>
                <a:latin typeface="+mn-lt"/>
                <a:cs typeface="+mn-cs"/>
              </a:defRPr>
            </a:lvl6pPr>
            <a:lvl7pPr marL="2878138" indent="-219075" algn="r" defTabSz="873125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6699"/>
                </a:solidFill>
                <a:latin typeface="+mn-lt"/>
                <a:cs typeface="+mn-cs"/>
              </a:defRPr>
            </a:lvl7pPr>
            <a:lvl8pPr marL="3335338" indent="-219075" algn="r" defTabSz="873125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6699"/>
                </a:solidFill>
                <a:latin typeface="+mn-lt"/>
                <a:cs typeface="+mn-cs"/>
              </a:defRPr>
            </a:lvl8pPr>
            <a:lvl9pPr marL="3792538" indent="-219075" algn="r" defTabSz="873125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6699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sz="4400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אגף רכש ולוגיסטיקה - </a:t>
            </a:r>
            <a:r>
              <a:rPr lang="he-IL" sz="4400" dirty="0" err="1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תוכנית</a:t>
            </a:r>
            <a:r>
              <a:rPr lang="he-IL" sz="4400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 פעולה</a:t>
            </a:r>
            <a:endParaRPr lang="he-IL" sz="4400" dirty="0">
              <a:solidFill>
                <a:srgbClr val="CC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0443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468313" y="332656"/>
            <a:ext cx="777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3200" b="1">
                <a:solidFill>
                  <a:schemeClr val="bg1"/>
                </a:solidFill>
                <a:ea typeface="Osaka"/>
                <a:cs typeface="Times New Roman" pitchFamily="18" charset="0"/>
              </a:rPr>
              <a:t>ניתוח </a:t>
            </a:r>
            <a:r>
              <a:rPr lang="en-US" sz="3200" b="1">
                <a:solidFill>
                  <a:schemeClr val="bg1"/>
                </a:solidFill>
                <a:ea typeface="Osaka"/>
                <a:cs typeface="Times New Roman" pitchFamily="18" charset="0"/>
              </a:rPr>
              <a:t>SWOT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11560" y="139998"/>
            <a:ext cx="83529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he-IL" sz="4000" b="1" dirty="0" smtClean="0">
                <a:solidFill>
                  <a:srgbClr val="C00000"/>
                </a:solidFill>
                <a:ea typeface="Osaka"/>
                <a:cs typeface="Osaka"/>
              </a:rPr>
              <a:t> כלים לניתוח ותכנון ברמת ארגון/מוצרים</a:t>
            </a:r>
            <a:endParaRPr lang="en-US" sz="4000" b="1" dirty="0">
              <a:solidFill>
                <a:srgbClr val="C00000"/>
              </a:solidFill>
              <a:ea typeface="Osaka"/>
              <a:cs typeface="Osaka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091427"/>
            <a:ext cx="2353444" cy="253387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3804635"/>
            <a:ext cx="3427412" cy="1960681"/>
          </a:xfrm>
          <a:prstGeom prst="rect">
            <a:avLst/>
          </a:prstGeom>
        </p:spPr>
      </p:pic>
      <p:pic>
        <p:nvPicPr>
          <p:cNvPr id="1026" name="Picture 2" descr="Image result for swot analys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04752"/>
            <a:ext cx="345749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4825" y="3429000"/>
            <a:ext cx="2981906" cy="198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8191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מציין מיקום של מספר שקופית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5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5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5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5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C4056BB-9933-459C-B48A-4C655D182B07}" type="slidenum">
              <a:rPr lang="he-IL" sz="1400" b="0" smtClean="0">
                <a:solidFill>
                  <a:schemeClr val="tx1"/>
                </a:solidFill>
              </a:rPr>
              <a:pPr eaLnBrk="1" hangingPunct="1"/>
              <a:t>20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67543" y="116632"/>
            <a:ext cx="8298203" cy="4574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7272" tIns="43637" rIns="87272" bIns="43637">
            <a:spAutoFit/>
          </a:bodyPr>
          <a:lstStyle>
            <a:lvl1pPr defTabSz="873125" eaLnBrk="0" hangingPunct="0">
              <a:defRPr sz="2800" b="1">
                <a:solidFill>
                  <a:srgbClr val="A5002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3125" eaLnBrk="0" hangingPunct="0">
              <a:defRPr sz="2800" b="1">
                <a:solidFill>
                  <a:srgbClr val="A5002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3125" eaLnBrk="0" hangingPunct="0">
              <a:defRPr sz="2800" b="1">
                <a:solidFill>
                  <a:srgbClr val="A5002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3125" eaLnBrk="0" hangingPunct="0">
              <a:defRPr sz="2800" b="1">
                <a:solidFill>
                  <a:srgbClr val="A5002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3125" eaLnBrk="0" hangingPunct="0">
              <a:defRPr sz="2800" b="1">
                <a:solidFill>
                  <a:srgbClr val="A5002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he-IL" sz="2400" dirty="0" smtClean="0">
                <a:solidFill>
                  <a:srgbClr val="003399"/>
                </a:solidFill>
              </a:rPr>
              <a:t>יעדים ותוכנית עבודה אגף הרכש והלוגיסטיקה 2018-2021</a:t>
            </a:r>
            <a:endParaRPr lang="en-US" sz="2400" dirty="0">
              <a:solidFill>
                <a:srgbClr val="003399"/>
              </a:solidFill>
            </a:endParaRPr>
          </a:p>
        </p:txBody>
      </p:sp>
      <p:sp>
        <p:nvSpPr>
          <p:cNvPr id="15366" name="מלבן 1"/>
          <p:cNvSpPr>
            <a:spLocks noChangeArrowheads="1"/>
          </p:cNvSpPr>
          <p:nvPr/>
        </p:nvSpPr>
        <p:spPr bwMode="auto">
          <a:xfrm>
            <a:off x="322263" y="1196975"/>
            <a:ext cx="844391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he-IL" sz="2400" b="1">
              <a:solidFill>
                <a:srgbClr val="003399"/>
              </a:solidFill>
            </a:endParaRPr>
          </a:p>
        </p:txBody>
      </p:sp>
      <p:graphicFrame>
        <p:nvGraphicFramePr>
          <p:cNvPr id="9" name="טבלה 8"/>
          <p:cNvGraphicFramePr>
            <a:graphicFrameLocks noGrp="1"/>
          </p:cNvGraphicFramePr>
          <p:nvPr/>
        </p:nvGraphicFramePr>
        <p:xfrm>
          <a:off x="468314" y="782638"/>
          <a:ext cx="8405811" cy="5868988"/>
        </p:xfrm>
        <a:graphic>
          <a:graphicData uri="http://schemas.openxmlformats.org/drawingml/2006/table">
            <a:tbl>
              <a:tblPr rtl="1"/>
              <a:tblGrid>
                <a:gridCol w="2100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5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2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6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8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18" marR="914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בעבר</a:t>
                      </a:r>
                    </a:p>
                  </a:txBody>
                  <a:tcPr marL="91418" marR="914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</a:t>
                      </a:r>
                    </a:p>
                  </a:txBody>
                  <a:tcPr marL="91418" marR="914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2018-2021</a:t>
                      </a:r>
                    </a:p>
                  </a:txBody>
                  <a:tcPr marL="91418" marR="914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2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שקיפות נתוני ה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SPEND</a:t>
                      </a:r>
                      <a:endParaRPr kumimoji="0" lang="he-I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18" marR="914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e-I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אין/שקיפות מוגבלת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e-I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תהליך ידני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e-I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נסמך על ספקים</a:t>
                      </a:r>
                    </a:p>
                  </a:txBody>
                  <a:tcPr marL="91418" marR="914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e-I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ניהול קטגוריות/פריטים</a:t>
                      </a:r>
                    </a:p>
                  </a:txBody>
                  <a:tcPr marL="91418" marR="914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ניהול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Spend</a:t>
                      </a:r>
                      <a:r>
                        <a:rPr kumimoji="0" lang="he-I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דינמי באמצעות כלים מתקדמים</a:t>
                      </a:r>
                    </a:p>
                  </a:txBody>
                  <a:tcPr marL="91418" marR="914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2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אסטרטגית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Sourcing</a:t>
                      </a:r>
                      <a:endParaRPr kumimoji="0" lang="he-I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18" marR="914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בוצעה על בסיס "כל עסקה בנפרד"</a:t>
                      </a:r>
                    </a:p>
                  </a:txBody>
                  <a:tcPr marL="91418" marR="914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פיתוח </a:t>
                      </a:r>
                      <a:r>
                        <a:rPr kumimoji="0" lang="he-IL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תוכנית</a:t>
                      </a:r>
                      <a:r>
                        <a:rPr kumimoji="0" lang="he-I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רב שנתית לפי קטגוריות</a:t>
                      </a:r>
                    </a:p>
                  </a:txBody>
                  <a:tcPr marL="91418" marR="914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ייזום אסטרטגיית אספקה לרוחב כל הארגון ברמה גלובלית</a:t>
                      </a:r>
                    </a:p>
                  </a:txBody>
                  <a:tcPr marL="91418" marR="914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34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תכולה</a:t>
                      </a:r>
                    </a:p>
                  </a:txBody>
                  <a:tcPr marL="91418" marR="914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כל מה שזוהה על ידי בעל העסק</a:t>
                      </a:r>
                    </a:p>
                  </a:txBody>
                  <a:tcPr marL="91418" marR="914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ניהול קטגוריות מסורתי</a:t>
                      </a:r>
                    </a:p>
                  </a:txBody>
                  <a:tcPr marL="91418" marR="914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ניהול קטגוריות מורכב כולל ניהול סיכונים ורכש לא </a:t>
                      </a:r>
                      <a:r>
                        <a:rPr kumimoji="0" lang="he-IL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ייצורי</a:t>
                      </a:r>
                      <a:endParaRPr kumimoji="0" lang="he-IL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18" marR="914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34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יוזם</a:t>
                      </a:r>
                    </a:p>
                  </a:txBody>
                  <a:tcPr marL="91418" marR="914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ייזום על ידי בעל העסק</a:t>
                      </a:r>
                    </a:p>
                  </a:txBody>
                  <a:tcPr marL="91418" marR="914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ייזום על ידי מנהל אספקה ותמיכה בדרישות שוטפות</a:t>
                      </a:r>
                    </a:p>
                  </a:txBody>
                  <a:tcPr marL="91418" marR="914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ייזום פרואקטיבי על ידי מנהל אספקה, יישום אסטרטגיות</a:t>
                      </a:r>
                    </a:p>
                  </a:txBody>
                  <a:tcPr marL="91418" marR="914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312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מטרה</a:t>
                      </a:r>
                    </a:p>
                  </a:txBody>
                  <a:tcPr marL="91418" marR="914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הענות לדרישות ("שוטר רע")</a:t>
                      </a:r>
                    </a:p>
                  </a:txBody>
                  <a:tcPr marL="91418" marR="914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מיקוד בהורדת עלויות והרחבת ניהול ספקים</a:t>
                      </a:r>
                    </a:p>
                  </a:txBody>
                  <a:tcPr marL="91418" marR="914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מקסום הערך ויישום יתרון תחרותי</a:t>
                      </a:r>
                    </a:p>
                  </a:txBody>
                  <a:tcPr marL="91418" marR="914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234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מיצוב</a:t>
                      </a:r>
                    </a:p>
                  </a:txBody>
                  <a:tcPr marL="91418" marR="914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פסיבי – "מחכים לדרישות"</a:t>
                      </a:r>
                    </a:p>
                  </a:txBody>
                  <a:tcPr marL="91418" marR="914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פרואקטיבי בזיהוי הזדמנויות אבל זהיר בבחירת בעלי עניין</a:t>
                      </a:r>
                    </a:p>
                  </a:txBody>
                  <a:tcPr marL="91418" marR="914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בעלות מלאה ומתואם עם האסטרטגיה הארגונית</a:t>
                      </a:r>
                    </a:p>
                  </a:txBody>
                  <a:tcPr marL="91418" marR="914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12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תפיסת ניהול האספקה</a:t>
                      </a:r>
                    </a:p>
                  </a:txBody>
                  <a:tcPr marL="91418" marR="914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הרכש מאט, "מזיזי ניירות", "משטרת הזמנות"</a:t>
                      </a:r>
                    </a:p>
                  </a:txBody>
                  <a:tcPr marL="91418" marR="914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ניהול אספקה מביא ערך</a:t>
                      </a:r>
                    </a:p>
                  </a:txBody>
                  <a:tcPr marL="91418" marR="914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ניהול אספקה מבין את הארגון ומאפשר לי להשיג את מטרותיו</a:t>
                      </a:r>
                    </a:p>
                  </a:txBody>
                  <a:tcPr marL="91418" marR="914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12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מבנה ארגוני</a:t>
                      </a:r>
                    </a:p>
                  </a:txBody>
                  <a:tcPr marL="91418" marR="914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ביזורי/אוטונומי/"שורה שלישית"</a:t>
                      </a:r>
                    </a:p>
                  </a:txBody>
                  <a:tcPr marL="91418" marR="914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מעבר למטה רכש </a:t>
                      </a:r>
                    </a:p>
                  </a:txBody>
                  <a:tcPr marL="91418" marR="914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מטה רכש/ריכוזי</a:t>
                      </a:r>
                    </a:p>
                  </a:txBody>
                  <a:tcPr marL="91418" marR="914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36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מציין מיקום של מספר שקופית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5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5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5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5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C4056BB-9933-459C-B48A-4C655D182B07}" type="slidenum">
              <a:rPr lang="he-IL" sz="1400" b="0" smtClean="0">
                <a:solidFill>
                  <a:schemeClr val="tx1"/>
                </a:solidFill>
              </a:rPr>
              <a:pPr eaLnBrk="1" hangingPunct="1"/>
              <a:t>21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67543" y="116632"/>
            <a:ext cx="8298203" cy="5190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7272" tIns="43637" rIns="87272" bIns="43637">
            <a:spAutoFit/>
          </a:bodyPr>
          <a:lstStyle>
            <a:lvl1pPr defTabSz="873125" eaLnBrk="0" hangingPunct="0">
              <a:defRPr sz="2800" b="1">
                <a:solidFill>
                  <a:srgbClr val="A5002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3125" eaLnBrk="0" hangingPunct="0">
              <a:defRPr sz="2800" b="1">
                <a:solidFill>
                  <a:srgbClr val="A5002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3125" eaLnBrk="0" hangingPunct="0">
              <a:defRPr sz="2800" b="1">
                <a:solidFill>
                  <a:srgbClr val="A5002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3125" eaLnBrk="0" hangingPunct="0">
              <a:defRPr sz="2800" b="1">
                <a:solidFill>
                  <a:srgbClr val="A5002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3125" eaLnBrk="0" hangingPunct="0">
              <a:defRPr sz="2800" b="1">
                <a:solidFill>
                  <a:srgbClr val="A5002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he-IL" dirty="0" smtClean="0">
                <a:solidFill>
                  <a:srgbClr val="003399"/>
                </a:solidFill>
              </a:rPr>
              <a:t>מיכון תהליכי עבודה </a:t>
            </a:r>
            <a:r>
              <a:rPr lang="en-US" dirty="0" smtClean="0">
                <a:solidFill>
                  <a:srgbClr val="003399"/>
                </a:solidFill>
              </a:rPr>
              <a:t>BPM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15366" name="מלבן 1"/>
          <p:cNvSpPr>
            <a:spLocks noChangeArrowheads="1"/>
          </p:cNvSpPr>
          <p:nvPr/>
        </p:nvSpPr>
        <p:spPr bwMode="auto">
          <a:xfrm>
            <a:off x="322263" y="1196975"/>
            <a:ext cx="844391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he-IL" sz="2400" b="1">
              <a:solidFill>
                <a:srgbClr val="003399"/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08720"/>
            <a:ext cx="871334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5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מציין מיקום של מספר שקופית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5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5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5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5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C4056BB-9933-459C-B48A-4C655D182B07}" type="slidenum">
              <a:rPr lang="he-IL" sz="1400" b="0" smtClean="0">
                <a:solidFill>
                  <a:schemeClr val="tx1"/>
                </a:solidFill>
              </a:rPr>
              <a:pPr eaLnBrk="1" hangingPunct="1"/>
              <a:t>22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67543" y="116632"/>
            <a:ext cx="8298203" cy="5190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7272" tIns="43637" rIns="87272" bIns="43637">
            <a:spAutoFit/>
          </a:bodyPr>
          <a:lstStyle>
            <a:lvl1pPr defTabSz="873125" eaLnBrk="0" hangingPunct="0">
              <a:defRPr sz="2800" b="1">
                <a:solidFill>
                  <a:srgbClr val="A5002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3125" eaLnBrk="0" hangingPunct="0">
              <a:defRPr sz="2800" b="1">
                <a:solidFill>
                  <a:srgbClr val="A5002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3125" eaLnBrk="0" hangingPunct="0">
              <a:defRPr sz="2800" b="1">
                <a:solidFill>
                  <a:srgbClr val="A5002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3125" eaLnBrk="0" hangingPunct="0">
              <a:defRPr sz="2800" b="1">
                <a:solidFill>
                  <a:srgbClr val="A5002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3125" eaLnBrk="0" hangingPunct="0">
              <a:defRPr sz="2800" b="1">
                <a:solidFill>
                  <a:srgbClr val="A5002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he-IL" dirty="0" smtClean="0">
                <a:solidFill>
                  <a:srgbClr val="003399"/>
                </a:solidFill>
              </a:rPr>
              <a:t>מיכון תהליכי עבודה </a:t>
            </a:r>
            <a:r>
              <a:rPr lang="en-US" dirty="0" smtClean="0">
                <a:solidFill>
                  <a:srgbClr val="003399"/>
                </a:solidFill>
              </a:rPr>
              <a:t>BPM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15366" name="מלבן 1"/>
          <p:cNvSpPr>
            <a:spLocks noChangeArrowheads="1"/>
          </p:cNvSpPr>
          <p:nvPr/>
        </p:nvSpPr>
        <p:spPr bwMode="auto">
          <a:xfrm>
            <a:off x="322263" y="1196975"/>
            <a:ext cx="844391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he-IL" sz="2400" b="1">
              <a:solidFill>
                <a:srgbClr val="003399"/>
              </a:solidFill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00" y="793050"/>
            <a:ext cx="7992888" cy="557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9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מציין מיקום של מספר שקופית 3"/>
          <p:cNvSpPr>
            <a:spLocks noGrp="1"/>
          </p:cNvSpPr>
          <p:nvPr>
            <p:ph type="sldNum" sz="quarter" idx="10"/>
          </p:nvPr>
        </p:nvSpPr>
        <p:spPr>
          <a:xfrm>
            <a:off x="6553200" y="5708055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5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5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5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5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C4056BB-9933-459C-B48A-4C655D182B07}" type="slidenum">
              <a:rPr lang="he-IL" sz="1400" b="0" smtClean="0">
                <a:solidFill>
                  <a:schemeClr val="tx1"/>
                </a:solidFill>
              </a:rPr>
              <a:pPr eaLnBrk="1" hangingPunct="1"/>
              <a:t>23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15366" name="מלבן 1"/>
          <p:cNvSpPr>
            <a:spLocks noChangeArrowheads="1"/>
          </p:cNvSpPr>
          <p:nvPr/>
        </p:nvSpPr>
        <p:spPr bwMode="auto">
          <a:xfrm>
            <a:off x="322263" y="548680"/>
            <a:ext cx="844391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he-IL" sz="2400" b="1">
              <a:solidFill>
                <a:srgbClr val="003399"/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938709"/>
            <a:ext cx="4074021" cy="4074021"/>
          </a:xfrm>
          <a:prstGeom prst="rect">
            <a:avLst/>
          </a:prstGeom>
        </p:spPr>
      </p:pic>
      <p:sp>
        <p:nvSpPr>
          <p:cNvPr id="4" name="הסבר אליפטי 3"/>
          <p:cNvSpPr/>
          <p:nvPr/>
        </p:nvSpPr>
        <p:spPr>
          <a:xfrm>
            <a:off x="6012160" y="548680"/>
            <a:ext cx="2808312" cy="1800200"/>
          </a:xfrm>
          <a:prstGeom prst="wedgeEllipseCallout">
            <a:avLst>
              <a:gd name="adj1" fmla="val -65797"/>
              <a:gd name="adj2" fmla="val 7459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rgbClr val="0070C0"/>
                </a:solidFill>
              </a:rPr>
              <a:t>תודה על ההקשבה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231618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468313" y="332656"/>
            <a:ext cx="777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3200" b="1">
                <a:solidFill>
                  <a:schemeClr val="bg1"/>
                </a:solidFill>
                <a:ea typeface="Osaka"/>
                <a:cs typeface="Times New Roman" pitchFamily="18" charset="0"/>
              </a:rPr>
              <a:t>ניתוח </a:t>
            </a:r>
            <a:r>
              <a:rPr lang="en-US" sz="3200" b="1">
                <a:solidFill>
                  <a:schemeClr val="bg1"/>
                </a:solidFill>
                <a:ea typeface="Osaka"/>
                <a:cs typeface="Times New Roman" pitchFamily="18" charset="0"/>
              </a:rPr>
              <a:t>SWOT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259632" y="139998"/>
            <a:ext cx="72421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he-IL" sz="4000" b="1" dirty="0" smtClean="0">
                <a:solidFill>
                  <a:srgbClr val="C00000"/>
                </a:solidFill>
                <a:ea typeface="Osaka"/>
                <a:cs typeface="Osaka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ea typeface="Osaka"/>
                <a:cs typeface="Osaka"/>
              </a:rPr>
              <a:t>S.W.O.T</a:t>
            </a:r>
            <a:endParaRPr lang="en-US" sz="4000" b="1" dirty="0">
              <a:solidFill>
                <a:srgbClr val="C00000"/>
              </a:solidFill>
              <a:ea typeface="Osaka"/>
              <a:cs typeface="Osaka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96752"/>
            <a:ext cx="8202317" cy="427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7663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468313" y="332656"/>
            <a:ext cx="777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3200" b="1">
                <a:solidFill>
                  <a:schemeClr val="bg1"/>
                </a:solidFill>
                <a:ea typeface="Osaka"/>
                <a:cs typeface="Times New Roman" pitchFamily="18" charset="0"/>
              </a:rPr>
              <a:t>ניתוח </a:t>
            </a:r>
            <a:r>
              <a:rPr lang="en-US" sz="3200" b="1">
                <a:solidFill>
                  <a:schemeClr val="bg1"/>
                </a:solidFill>
                <a:ea typeface="Osaka"/>
                <a:cs typeface="Times New Roman" pitchFamily="18" charset="0"/>
              </a:rPr>
              <a:t>SWOT</a:t>
            </a:r>
          </a:p>
        </p:txBody>
      </p:sp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3775075" y="910531"/>
            <a:ext cx="5183188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</a:pPr>
            <a:r>
              <a:rPr lang="he-IL" sz="1200" b="1" u="sng" dirty="0" err="1"/>
              <a:t>חוזקות</a:t>
            </a:r>
            <a:r>
              <a:rPr lang="he-IL" sz="1200" b="1" u="sng" dirty="0"/>
              <a:t>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Char char="•"/>
            </a:pPr>
            <a:r>
              <a:rPr lang="he-IL" sz="1200" b="1" dirty="0" smtClean="0"/>
              <a:t>גובה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Char char="•"/>
            </a:pPr>
            <a:r>
              <a:rPr lang="he-IL" sz="1200" b="1" dirty="0" smtClean="0"/>
              <a:t>משקל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Char char="•"/>
            </a:pPr>
            <a:r>
              <a:rPr lang="en-US" sz="1200" b="1" dirty="0" smtClean="0"/>
              <a:t>Reach</a:t>
            </a:r>
            <a:r>
              <a:rPr lang="he-IL" sz="1200" b="1" dirty="0" smtClean="0"/>
              <a:t>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Char char="•"/>
            </a:pPr>
            <a:r>
              <a:rPr lang="he-IL" sz="1200" b="1" dirty="0" smtClean="0"/>
              <a:t>נחישות</a:t>
            </a:r>
            <a:endParaRPr lang="en-US" sz="1200" b="1" dirty="0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539552" y="1124744"/>
            <a:ext cx="2151063" cy="242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</a:pPr>
            <a:r>
              <a:rPr lang="he-IL" sz="1200" b="1" u="sng" dirty="0">
                <a:solidFill>
                  <a:srgbClr val="FF3300"/>
                </a:solidFill>
              </a:rPr>
              <a:t>חולשות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3"/>
              </a:buBlip>
            </a:pPr>
            <a:r>
              <a:rPr lang="he-IL" sz="1200" b="1" dirty="0" smtClean="0">
                <a:solidFill>
                  <a:srgbClr val="FF3300"/>
                </a:solidFill>
              </a:rPr>
              <a:t>כושר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3"/>
              </a:buBlip>
            </a:pPr>
            <a:r>
              <a:rPr lang="he-IL" sz="1200" b="1" dirty="0" smtClean="0">
                <a:solidFill>
                  <a:srgbClr val="FF3300"/>
                </a:solidFill>
              </a:rPr>
              <a:t>זריזות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3"/>
              </a:buBlip>
            </a:pPr>
            <a:r>
              <a:rPr lang="he-IL" sz="1200" b="1" dirty="0" smtClean="0">
                <a:solidFill>
                  <a:srgbClr val="FF3300"/>
                </a:solidFill>
              </a:rPr>
              <a:t>מהירות תגובה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3"/>
              </a:buBlip>
            </a:pPr>
            <a:r>
              <a:rPr lang="he-IL" sz="1200" b="1" dirty="0" smtClean="0">
                <a:solidFill>
                  <a:srgbClr val="FF3300"/>
                </a:solidFill>
              </a:rPr>
              <a:t>אגרסיביות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3"/>
              </a:buBlip>
            </a:pPr>
            <a:endParaRPr lang="he-IL" sz="1200" b="1" dirty="0" smtClean="0">
              <a:solidFill>
                <a:srgbClr val="FF3300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3"/>
              </a:buBlip>
            </a:pPr>
            <a:endParaRPr lang="he-IL" sz="1200" b="1" dirty="0">
              <a:solidFill>
                <a:srgbClr val="FF3300"/>
              </a:solidFill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70000"/>
            </a:pPr>
            <a:endParaRPr lang="he-IL" sz="1200" b="1" dirty="0">
              <a:solidFill>
                <a:srgbClr val="FF3300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3"/>
              </a:buBlip>
            </a:pPr>
            <a:endParaRPr lang="he-IL" sz="1200" b="1" dirty="0">
              <a:solidFill>
                <a:srgbClr val="FF3300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Char char="•"/>
            </a:pPr>
            <a:endParaRPr lang="he-IL" sz="1200" b="1" dirty="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Char char="•"/>
            </a:pPr>
            <a:endParaRPr lang="en-US" sz="1200" b="1" dirty="0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5652120" y="4509120"/>
            <a:ext cx="3184922" cy="180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</a:pPr>
            <a:r>
              <a:rPr lang="he-IL" sz="1200" b="1" u="sng" dirty="0">
                <a:solidFill>
                  <a:srgbClr val="008000"/>
                </a:solidFill>
              </a:rPr>
              <a:t>הזדמנויות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4"/>
              </a:buBlip>
            </a:pPr>
            <a:r>
              <a:rPr lang="he-IL" sz="1200" b="1" dirty="0" smtClean="0">
                <a:solidFill>
                  <a:srgbClr val="008000"/>
                </a:solidFill>
              </a:rPr>
              <a:t>דרך מילוט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4"/>
              </a:buBlip>
            </a:pPr>
            <a:r>
              <a:rPr lang="he-IL" sz="1200" b="1" dirty="0" smtClean="0">
                <a:solidFill>
                  <a:srgbClr val="008000"/>
                </a:solidFill>
              </a:rPr>
              <a:t>נקודות תורפה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4"/>
              </a:buBlip>
            </a:pPr>
            <a:r>
              <a:rPr lang="he-IL" sz="1200" b="1" dirty="0" smtClean="0">
                <a:solidFill>
                  <a:srgbClr val="008000"/>
                </a:solidFill>
              </a:rPr>
              <a:t>תגובה מפתיעה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4"/>
              </a:buBlip>
            </a:pPr>
            <a:endParaRPr lang="he-IL" sz="1200" b="1" dirty="0" smtClean="0">
              <a:solidFill>
                <a:srgbClr val="008000"/>
              </a:solidFill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70000"/>
            </a:pPr>
            <a:endParaRPr lang="he-IL" sz="1200" b="1" dirty="0">
              <a:solidFill>
                <a:srgbClr val="008000"/>
              </a:solidFill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70000"/>
            </a:pPr>
            <a:endParaRPr lang="he-IL" sz="1200" b="1" dirty="0" smtClean="0">
              <a:solidFill>
                <a:srgbClr val="008000"/>
              </a:solidFill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70000"/>
            </a:pPr>
            <a:endParaRPr lang="he-IL" sz="1200" b="1" dirty="0">
              <a:solidFill>
                <a:srgbClr val="008000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</a:pPr>
            <a:endParaRPr lang="en-US" sz="1200" b="1" dirty="0">
              <a:solidFill>
                <a:srgbClr val="008000"/>
              </a:solidFill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251520" y="4509294"/>
            <a:ext cx="263869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</a:pPr>
            <a:r>
              <a:rPr lang="he-IL" sz="1200" b="1" u="sng" dirty="0">
                <a:solidFill>
                  <a:srgbClr val="A50021"/>
                </a:solidFill>
              </a:rPr>
              <a:t>איומים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5"/>
              </a:buBlip>
            </a:pPr>
            <a:r>
              <a:rPr lang="he-IL" sz="1200" b="1" dirty="0" smtClean="0">
                <a:solidFill>
                  <a:srgbClr val="A50021"/>
                </a:solidFill>
              </a:rPr>
              <a:t>מספר תוקפים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5"/>
              </a:buBlip>
            </a:pPr>
            <a:r>
              <a:rPr lang="he-IL" sz="1200" b="1" dirty="0" smtClean="0">
                <a:solidFill>
                  <a:srgbClr val="A50021"/>
                </a:solidFill>
              </a:rPr>
              <a:t>נשק קר/חם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5"/>
              </a:buBlip>
            </a:pPr>
            <a:r>
              <a:rPr lang="he-IL" sz="1200" b="1" dirty="0" smtClean="0">
                <a:solidFill>
                  <a:srgbClr val="A50021"/>
                </a:solidFill>
              </a:rPr>
              <a:t>סביבה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5"/>
              </a:buBlip>
            </a:pPr>
            <a:endParaRPr lang="he-IL" sz="1200" b="1" dirty="0" smtClean="0">
              <a:solidFill>
                <a:srgbClr val="A50021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5"/>
              </a:buBlip>
            </a:pPr>
            <a:endParaRPr lang="he-IL" sz="1200" b="1" dirty="0" smtClean="0">
              <a:solidFill>
                <a:srgbClr val="A50021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5"/>
              </a:buBlip>
            </a:pPr>
            <a:endParaRPr lang="he-IL" sz="1200" b="1" dirty="0" smtClean="0">
              <a:solidFill>
                <a:srgbClr val="A50021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5"/>
              </a:buBlip>
            </a:pPr>
            <a:endParaRPr lang="he-IL" sz="1200" b="1" dirty="0">
              <a:solidFill>
                <a:srgbClr val="A50021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259632" y="139998"/>
            <a:ext cx="72421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he-IL" sz="4000" b="1" dirty="0" smtClean="0">
                <a:solidFill>
                  <a:srgbClr val="C00000"/>
                </a:solidFill>
                <a:ea typeface="Osaka"/>
                <a:cs typeface="Osaka"/>
              </a:rPr>
              <a:t> פיזי</a:t>
            </a:r>
            <a:r>
              <a:rPr lang="en-US" sz="4000" b="1" dirty="0" smtClean="0">
                <a:solidFill>
                  <a:srgbClr val="C00000"/>
                </a:solidFill>
                <a:ea typeface="Osaka"/>
                <a:cs typeface="Osaka"/>
              </a:rPr>
              <a:t>S.W.O.T</a:t>
            </a:r>
            <a:r>
              <a:rPr lang="he-IL" sz="4000" b="1" dirty="0" smtClean="0">
                <a:solidFill>
                  <a:srgbClr val="C00000"/>
                </a:solidFill>
                <a:ea typeface="Osaka"/>
                <a:cs typeface="Osaka"/>
              </a:rPr>
              <a:t>ניתוח </a:t>
            </a:r>
            <a:endParaRPr lang="en-US" sz="4000" b="1" dirty="0">
              <a:solidFill>
                <a:srgbClr val="C00000"/>
              </a:solidFill>
              <a:ea typeface="Osaka"/>
              <a:cs typeface="Osaka"/>
            </a:endParaRPr>
          </a:p>
        </p:txBody>
      </p:sp>
      <p:pic>
        <p:nvPicPr>
          <p:cNvPr id="3074" name="Picture 2" descr="תוצאת תמונה עבור ‪tall vs small‬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96346"/>
            <a:ext cx="4635599" cy="308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69848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/>
      <p:bldP spid="35850" grpId="0"/>
      <p:bldP spid="358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468313" y="332656"/>
            <a:ext cx="777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3200" b="1">
                <a:solidFill>
                  <a:schemeClr val="bg1"/>
                </a:solidFill>
                <a:ea typeface="Osaka"/>
                <a:cs typeface="Times New Roman" pitchFamily="18" charset="0"/>
              </a:rPr>
              <a:t>ניתוח </a:t>
            </a:r>
            <a:r>
              <a:rPr lang="en-US" sz="3200" b="1">
                <a:solidFill>
                  <a:schemeClr val="bg1"/>
                </a:solidFill>
                <a:ea typeface="Osaka"/>
                <a:cs typeface="Times New Roman" pitchFamily="18" charset="0"/>
              </a:rPr>
              <a:t>SWOT</a:t>
            </a:r>
          </a:p>
        </p:txBody>
      </p:sp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3563888" y="1064494"/>
            <a:ext cx="5183188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</a:pPr>
            <a:r>
              <a:rPr lang="he-IL" sz="1200" b="1" u="sng" dirty="0" err="1"/>
              <a:t>חוזקות</a:t>
            </a:r>
            <a:r>
              <a:rPr lang="he-IL" sz="1200" b="1" u="sng" dirty="0"/>
              <a:t>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Char char="•"/>
            </a:pPr>
            <a:r>
              <a:rPr lang="he-IL" sz="1200" b="1" dirty="0" smtClean="0"/>
              <a:t>טכנולוגיה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Char char="•"/>
            </a:pPr>
            <a:r>
              <a:rPr lang="he-IL" sz="1200" b="1" dirty="0" smtClean="0"/>
              <a:t>תהליכים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Char char="•"/>
            </a:pPr>
            <a:r>
              <a:rPr lang="he-IL" sz="1200" b="1" dirty="0" smtClean="0"/>
              <a:t>הון אנושי</a:t>
            </a:r>
            <a:endParaRPr lang="en-US" sz="1200" b="1" dirty="0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934319"/>
            <a:ext cx="3775075" cy="268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</a:pPr>
            <a:r>
              <a:rPr lang="he-IL" sz="1200" b="1" u="sng" dirty="0">
                <a:solidFill>
                  <a:srgbClr val="FF3300"/>
                </a:solidFill>
              </a:rPr>
              <a:t>חולשות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3"/>
              </a:buBlip>
            </a:pPr>
            <a:r>
              <a:rPr lang="en-US" sz="1200" b="1" dirty="0" smtClean="0">
                <a:solidFill>
                  <a:srgbClr val="FF3300"/>
                </a:solidFill>
              </a:rPr>
              <a:t>RMA</a:t>
            </a:r>
            <a:endParaRPr lang="he-IL" sz="1200" b="1" dirty="0" smtClean="0">
              <a:solidFill>
                <a:srgbClr val="FF3300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3"/>
              </a:buBlip>
            </a:pPr>
            <a:r>
              <a:rPr lang="he-IL" sz="1200" b="1" dirty="0" smtClean="0">
                <a:solidFill>
                  <a:srgbClr val="FF3300"/>
                </a:solidFill>
              </a:rPr>
              <a:t>תקשורת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3"/>
              </a:buBlip>
            </a:pPr>
            <a:r>
              <a:rPr lang="he-IL" sz="1200" b="1" dirty="0" smtClean="0">
                <a:solidFill>
                  <a:srgbClr val="FF3300"/>
                </a:solidFill>
              </a:rPr>
              <a:t>מבנה ארגוני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3"/>
              </a:buBlip>
            </a:pPr>
            <a:endParaRPr lang="he-IL" sz="1200" b="1" dirty="0" smtClean="0">
              <a:solidFill>
                <a:srgbClr val="FF3300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3"/>
              </a:buBlip>
            </a:pPr>
            <a:endParaRPr lang="he-IL" sz="1200" b="1" dirty="0" smtClean="0">
              <a:solidFill>
                <a:srgbClr val="FF3300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3"/>
              </a:buBlip>
            </a:pPr>
            <a:endParaRPr lang="he-IL" sz="1200" b="1" dirty="0">
              <a:solidFill>
                <a:srgbClr val="FF3300"/>
              </a:solidFill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70000"/>
            </a:pPr>
            <a:endParaRPr lang="he-IL" sz="1200" b="1" dirty="0">
              <a:solidFill>
                <a:srgbClr val="FF3300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3"/>
              </a:buBlip>
            </a:pPr>
            <a:endParaRPr lang="he-IL" sz="1200" b="1" dirty="0">
              <a:solidFill>
                <a:srgbClr val="FF3300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Char char="•"/>
            </a:pPr>
            <a:endParaRPr lang="he-IL" sz="1200" b="1" dirty="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Char char="•"/>
            </a:pPr>
            <a:endParaRPr lang="en-US" sz="1200" b="1" dirty="0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4139952" y="3977680"/>
            <a:ext cx="4554537" cy="175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</a:pPr>
            <a:r>
              <a:rPr lang="he-IL" sz="1200" b="1" u="sng" dirty="0">
                <a:solidFill>
                  <a:srgbClr val="008000"/>
                </a:solidFill>
              </a:rPr>
              <a:t>הזדמנויות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4"/>
              </a:buBlip>
            </a:pPr>
            <a:r>
              <a:rPr lang="he-IL" sz="1200" b="1" dirty="0" smtClean="0">
                <a:solidFill>
                  <a:srgbClr val="008000"/>
                </a:solidFill>
              </a:rPr>
              <a:t>מיקור חוץ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4"/>
              </a:buBlip>
            </a:pPr>
            <a:r>
              <a:rPr lang="he-IL" sz="1200" b="1" dirty="0" smtClean="0">
                <a:solidFill>
                  <a:srgbClr val="008000"/>
                </a:solidFill>
              </a:rPr>
              <a:t>פריסה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4"/>
              </a:buBlip>
            </a:pPr>
            <a:r>
              <a:rPr lang="he-IL" sz="1200" b="1" dirty="0" err="1" smtClean="0">
                <a:solidFill>
                  <a:srgbClr val="008000"/>
                </a:solidFill>
              </a:rPr>
              <a:t>שת"פים</a:t>
            </a:r>
            <a:endParaRPr lang="he-IL" sz="1200" b="1" dirty="0" smtClean="0">
              <a:solidFill>
                <a:srgbClr val="008000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4"/>
              </a:buBlip>
            </a:pPr>
            <a:endParaRPr lang="he-IL" sz="1200" b="1" dirty="0" smtClean="0">
              <a:solidFill>
                <a:srgbClr val="008000"/>
              </a:solidFill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70000"/>
            </a:pPr>
            <a:endParaRPr lang="he-IL" sz="1200" b="1" dirty="0">
              <a:solidFill>
                <a:srgbClr val="008000"/>
              </a:solidFill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70000"/>
            </a:pPr>
            <a:endParaRPr lang="he-IL" sz="1200" b="1" dirty="0" smtClean="0">
              <a:solidFill>
                <a:srgbClr val="008000"/>
              </a:solidFill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70000"/>
            </a:pPr>
            <a:endParaRPr lang="he-IL" sz="1200" b="1" dirty="0">
              <a:solidFill>
                <a:srgbClr val="008000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</a:pPr>
            <a:endParaRPr lang="en-US" sz="1200" b="1" dirty="0">
              <a:solidFill>
                <a:srgbClr val="008000"/>
              </a:solidFill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-36512" y="4149254"/>
            <a:ext cx="3813696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</a:pPr>
            <a:r>
              <a:rPr lang="he-IL" sz="1200" b="1" u="sng" dirty="0">
                <a:solidFill>
                  <a:srgbClr val="A50021"/>
                </a:solidFill>
              </a:rPr>
              <a:t>איומים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5"/>
              </a:buBlip>
            </a:pPr>
            <a:r>
              <a:rPr lang="he-IL" sz="1200" b="1" dirty="0" smtClean="0">
                <a:solidFill>
                  <a:srgbClr val="A50021"/>
                </a:solidFill>
              </a:rPr>
              <a:t>שיווק/תפעול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5"/>
              </a:buBlip>
            </a:pPr>
            <a:r>
              <a:rPr lang="he-IL" sz="1200" b="1" dirty="0" smtClean="0">
                <a:solidFill>
                  <a:srgbClr val="A50021"/>
                </a:solidFill>
              </a:rPr>
              <a:t>גורמים אקסוגניים (מחירים/ספקי השרשרת)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5"/>
              </a:buBlip>
            </a:pPr>
            <a:endParaRPr lang="he-IL" sz="1200" b="1" dirty="0" smtClean="0">
              <a:solidFill>
                <a:srgbClr val="A50021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5"/>
              </a:buBlip>
            </a:pPr>
            <a:endParaRPr lang="he-IL" sz="1200" b="1" dirty="0" smtClean="0">
              <a:solidFill>
                <a:srgbClr val="A50021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5"/>
              </a:buBlip>
            </a:pPr>
            <a:endParaRPr lang="he-IL" sz="1200" b="1" dirty="0" smtClean="0">
              <a:solidFill>
                <a:srgbClr val="A50021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5"/>
              </a:buBlip>
            </a:pPr>
            <a:endParaRPr lang="he-IL" sz="1200" b="1" dirty="0" smtClean="0">
              <a:solidFill>
                <a:srgbClr val="A50021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0000"/>
              <a:buFontTx/>
              <a:buBlip>
                <a:blip r:embed="rId5"/>
              </a:buBlip>
            </a:pPr>
            <a:endParaRPr lang="he-IL" sz="1200" b="1" dirty="0">
              <a:solidFill>
                <a:srgbClr val="A50021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259632" y="139998"/>
            <a:ext cx="72421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he-IL" sz="4000" b="1" dirty="0" smtClean="0">
                <a:solidFill>
                  <a:srgbClr val="C00000"/>
                </a:solidFill>
                <a:ea typeface="Osaka"/>
                <a:cs typeface="Osaka"/>
              </a:rPr>
              <a:t> שרשרת אספקה</a:t>
            </a:r>
            <a:r>
              <a:rPr lang="en-US" sz="4000" b="1" dirty="0" smtClean="0">
                <a:solidFill>
                  <a:srgbClr val="C00000"/>
                </a:solidFill>
                <a:ea typeface="Osaka"/>
                <a:cs typeface="Osaka"/>
              </a:rPr>
              <a:t>S.W.O.T</a:t>
            </a:r>
            <a:r>
              <a:rPr lang="he-IL" sz="4000" b="1" dirty="0" smtClean="0">
                <a:solidFill>
                  <a:srgbClr val="C00000"/>
                </a:solidFill>
                <a:ea typeface="Osaka"/>
                <a:cs typeface="Osaka"/>
              </a:rPr>
              <a:t>ניתוח </a:t>
            </a:r>
            <a:endParaRPr lang="en-US" sz="4000" b="1" dirty="0">
              <a:solidFill>
                <a:srgbClr val="C00000"/>
              </a:solidFill>
              <a:ea typeface="Osaka"/>
              <a:cs typeface="Osaka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937" y="1474515"/>
            <a:ext cx="3011152" cy="301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2717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/>
      <p:bldP spid="35850" grpId="0"/>
      <p:bldP spid="358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468313" y="332656"/>
            <a:ext cx="777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3200" b="1">
                <a:solidFill>
                  <a:schemeClr val="bg1"/>
                </a:solidFill>
                <a:ea typeface="Osaka"/>
                <a:cs typeface="Times New Roman" pitchFamily="18" charset="0"/>
              </a:rPr>
              <a:t>ניתוח </a:t>
            </a:r>
            <a:r>
              <a:rPr lang="en-US" sz="3200" b="1">
                <a:solidFill>
                  <a:schemeClr val="bg1"/>
                </a:solidFill>
                <a:ea typeface="Osaka"/>
                <a:cs typeface="Times New Roman" pitchFamily="18" charset="0"/>
              </a:rPr>
              <a:t>SWOT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259632" y="139998"/>
            <a:ext cx="72421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he-IL" sz="4000" b="1" dirty="0" smtClean="0">
                <a:solidFill>
                  <a:srgbClr val="C00000"/>
                </a:solidFill>
                <a:ea typeface="Osaka"/>
                <a:cs typeface="Osaka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ea typeface="Osaka"/>
                <a:cs typeface="Osaka"/>
              </a:rPr>
              <a:t>BCG</a:t>
            </a:r>
            <a:endParaRPr lang="en-US" sz="4000" b="1" dirty="0">
              <a:solidFill>
                <a:srgbClr val="C00000"/>
              </a:solidFill>
              <a:ea typeface="Osaka"/>
              <a:cs typeface="Osaka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947091"/>
            <a:ext cx="4066951" cy="43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7597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 txBox="1">
            <a:spLocks/>
          </p:cNvSpPr>
          <p:nvPr/>
        </p:nvSpPr>
        <p:spPr bwMode="auto">
          <a:xfrm>
            <a:off x="764124" y="-99392"/>
            <a:ext cx="827237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72" tIns="43637" rIns="87272" bIns="43637" numCol="1" anchor="t" anchorCtr="0" compatLnSpc="1">
            <a:prstTxWarp prst="textNoShape">
              <a:avLst/>
            </a:prstTxWarp>
          </a:bodyPr>
          <a:lstStyle>
            <a:lvl1pPr marL="327025" indent="-327025" algn="r" defTabSz="873125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200" b="1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09613" indent="-273050" algn="r" defTabSz="873125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000" b="1">
                <a:solidFill>
                  <a:srgbClr val="336699"/>
                </a:solidFill>
                <a:latin typeface="+mn-lt"/>
                <a:cs typeface="+mn-cs"/>
              </a:defRPr>
            </a:lvl2pPr>
            <a:lvl3pPr marL="1090613" indent="-217488" algn="r" defTabSz="873125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400" b="1">
                <a:solidFill>
                  <a:srgbClr val="336699"/>
                </a:solidFill>
                <a:latin typeface="+mn-lt"/>
                <a:cs typeface="+mn-cs"/>
              </a:defRPr>
            </a:lvl3pPr>
            <a:lvl4pPr marL="1527175" indent="-217488" algn="r" defTabSz="873125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1600" b="1">
                <a:solidFill>
                  <a:srgbClr val="336699"/>
                </a:solidFill>
                <a:latin typeface="+mn-lt"/>
                <a:cs typeface="+mn-cs"/>
              </a:defRPr>
            </a:lvl4pPr>
            <a:lvl5pPr marL="1963738" indent="-219075" algn="r" defTabSz="873125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6699"/>
                </a:solidFill>
                <a:latin typeface="+mn-lt"/>
                <a:cs typeface="+mn-cs"/>
              </a:defRPr>
            </a:lvl5pPr>
            <a:lvl6pPr marL="2420938" indent="-219075" algn="r" defTabSz="873125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6699"/>
                </a:solidFill>
                <a:latin typeface="+mn-lt"/>
                <a:cs typeface="+mn-cs"/>
              </a:defRPr>
            </a:lvl6pPr>
            <a:lvl7pPr marL="2878138" indent="-219075" algn="r" defTabSz="873125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6699"/>
                </a:solidFill>
                <a:latin typeface="+mn-lt"/>
                <a:cs typeface="+mn-cs"/>
              </a:defRPr>
            </a:lvl7pPr>
            <a:lvl8pPr marL="3335338" indent="-219075" algn="r" defTabSz="873125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6699"/>
                </a:solidFill>
                <a:latin typeface="+mn-lt"/>
                <a:cs typeface="+mn-cs"/>
              </a:defRPr>
            </a:lvl8pPr>
            <a:lvl9pPr marL="3792538" indent="-219075" algn="r" defTabSz="873125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6699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sz="4400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שירותים/טכנולוגיה בשרשרת האספקה</a:t>
            </a:r>
            <a:endParaRPr lang="he-IL" sz="4400" dirty="0">
              <a:solidFill>
                <a:srgbClr val="CC000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" name="מחבר ישר 2"/>
          <p:cNvCxnSpPr/>
          <p:nvPr/>
        </p:nvCxnSpPr>
        <p:spPr>
          <a:xfrm flipH="1">
            <a:off x="752698" y="2924944"/>
            <a:ext cx="8067774" cy="516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>
            <a:off x="4860031" y="928122"/>
            <a:ext cx="0" cy="388563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/>
          <p:cNvCxnSpPr/>
          <p:nvPr/>
        </p:nvCxnSpPr>
        <p:spPr>
          <a:xfrm flipH="1" flipV="1">
            <a:off x="611560" y="692696"/>
            <a:ext cx="1" cy="44644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flipV="1">
            <a:off x="611560" y="5084056"/>
            <a:ext cx="8208912" cy="731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067944" y="5157192"/>
            <a:ext cx="12961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/>
              <a:t>תמורה</a:t>
            </a:r>
            <a:endParaRPr lang="he-IL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58267" y="5190397"/>
            <a:ext cx="936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00B050"/>
                </a:solidFill>
              </a:rPr>
              <a:t>גבוהה</a:t>
            </a:r>
            <a:endParaRPr lang="he-IL" b="1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183407" y="306762"/>
            <a:ext cx="936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00B050"/>
                </a:solidFill>
              </a:rPr>
              <a:t>גבוהה</a:t>
            </a:r>
            <a:endParaRPr lang="he-IL" b="1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68344" y="5116082"/>
            <a:ext cx="936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FF0000"/>
                </a:solidFill>
              </a:rPr>
              <a:t>נמוכה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280098" y="4787860"/>
            <a:ext cx="936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FF0000"/>
                </a:solidFill>
              </a:rPr>
              <a:t>נמוכה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-512926" y="2530991"/>
            <a:ext cx="164329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/>
              <a:t>השקעה</a:t>
            </a:r>
            <a:endParaRPr lang="he-IL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907250" y="1339606"/>
            <a:ext cx="105541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400" b="1" dirty="0" smtClean="0"/>
              <a:t>Spend</a:t>
            </a:r>
          </a:p>
          <a:p>
            <a:pPr algn="ctr"/>
            <a:r>
              <a:rPr lang="en-US" sz="1400" b="1" dirty="0" smtClean="0"/>
              <a:t> Visibility</a:t>
            </a:r>
            <a:endParaRPr lang="he-IL"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587831" y="3519792"/>
            <a:ext cx="1055414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400" b="1" dirty="0" err="1" smtClean="0"/>
              <a:t>eSourcing</a:t>
            </a:r>
            <a:endParaRPr lang="he-IL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372200" y="1133164"/>
            <a:ext cx="117082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400" b="1" dirty="0" smtClean="0"/>
              <a:t>Inventory Optimization</a:t>
            </a:r>
            <a:endParaRPr lang="he-IL" sz="1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768995" y="3451869"/>
            <a:ext cx="117082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400" b="1" dirty="0" smtClean="0"/>
              <a:t>Order</a:t>
            </a:r>
          </a:p>
          <a:p>
            <a:pPr algn="ctr"/>
            <a:r>
              <a:rPr lang="en-US" sz="1400" b="1" dirty="0" smtClean="0"/>
              <a:t>Automation</a:t>
            </a:r>
            <a:endParaRPr lang="he-IL" sz="1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608373" y="2017708"/>
            <a:ext cx="1055414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400" b="1" dirty="0" smtClean="0"/>
              <a:t>BPM</a:t>
            </a:r>
            <a:endParaRPr lang="he-IL" sz="1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188308" y="3483586"/>
            <a:ext cx="117577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400" b="1" dirty="0" smtClean="0"/>
              <a:t>Contract</a:t>
            </a:r>
          </a:p>
          <a:p>
            <a:pPr algn="ctr"/>
            <a:r>
              <a:rPr lang="en-US" sz="1400" b="1" dirty="0" smtClean="0"/>
              <a:t>Management</a:t>
            </a:r>
            <a:endParaRPr lang="he-IL" sz="1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234202" y="2280134"/>
            <a:ext cx="1055414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400" b="1" dirty="0" smtClean="0"/>
              <a:t>4PL</a:t>
            </a:r>
            <a:endParaRPr lang="he-IL" sz="1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274617" y="1579825"/>
            <a:ext cx="117082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400" b="1" dirty="0" smtClean="0"/>
              <a:t>Supply</a:t>
            </a:r>
          </a:p>
          <a:p>
            <a:pPr algn="ctr"/>
            <a:r>
              <a:rPr lang="en-US" sz="1400" b="1" dirty="0" smtClean="0"/>
              <a:t>Strategy</a:t>
            </a:r>
            <a:endParaRPr lang="he-IL" sz="1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119581" y="2319896"/>
            <a:ext cx="1340851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400" b="1" dirty="0" smtClean="0"/>
              <a:t>eProcurement</a:t>
            </a:r>
            <a:endParaRPr lang="he-IL" sz="1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2436466" y="2836009"/>
            <a:ext cx="1055414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400" b="1" dirty="0" smtClean="0"/>
              <a:t>S&amp;OP</a:t>
            </a:r>
            <a:endParaRPr lang="he-IL" sz="1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121275" y="2463279"/>
            <a:ext cx="890886" cy="308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400" b="1" dirty="0" smtClean="0"/>
              <a:t>SRM</a:t>
            </a:r>
            <a:endParaRPr lang="he-IL" sz="1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908688" y="2836008"/>
            <a:ext cx="1055414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400" b="1" dirty="0" smtClean="0"/>
              <a:t>SCM KPI’s</a:t>
            </a:r>
            <a:endParaRPr lang="he-IL" sz="1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7740352" y="1752517"/>
            <a:ext cx="890886" cy="308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400" b="1" dirty="0" smtClean="0"/>
              <a:t>VMI</a:t>
            </a:r>
            <a:endParaRPr lang="he-IL" sz="1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5000003" y="1025020"/>
            <a:ext cx="890886" cy="308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400" b="1" dirty="0" smtClean="0"/>
              <a:t>WMS</a:t>
            </a:r>
            <a:endParaRPr lang="he-IL" sz="1400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53" y="548680"/>
            <a:ext cx="1369531" cy="729231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43" y="4412344"/>
            <a:ext cx="1360185" cy="68009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3475" y="4320640"/>
            <a:ext cx="1385841" cy="73021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5118" y="628852"/>
            <a:ext cx="1130628" cy="61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468313" y="332656"/>
            <a:ext cx="777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3200" b="1">
                <a:solidFill>
                  <a:schemeClr val="bg1"/>
                </a:solidFill>
                <a:ea typeface="Osaka"/>
                <a:cs typeface="Times New Roman" pitchFamily="18" charset="0"/>
              </a:rPr>
              <a:t>ניתוח </a:t>
            </a:r>
            <a:r>
              <a:rPr lang="en-US" sz="3200" b="1">
                <a:solidFill>
                  <a:schemeClr val="bg1"/>
                </a:solidFill>
                <a:ea typeface="Osaka"/>
                <a:cs typeface="Times New Roman" pitchFamily="18" charset="0"/>
              </a:rPr>
              <a:t>SWOT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259632" y="139998"/>
            <a:ext cx="72421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he-IL" sz="4000" b="1" dirty="0" smtClean="0">
                <a:solidFill>
                  <a:srgbClr val="C00000"/>
                </a:solidFill>
                <a:ea typeface="Osaka"/>
                <a:cs typeface="Osaka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ea typeface="Osaka"/>
                <a:cs typeface="Osaka"/>
              </a:rPr>
              <a:t>Blue Ocean Strategy</a:t>
            </a:r>
            <a:endParaRPr lang="en-US" sz="4000" b="1" dirty="0">
              <a:solidFill>
                <a:srgbClr val="C00000"/>
              </a:solidFill>
              <a:ea typeface="Osaka"/>
              <a:cs typeface="Osaka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5" y="1340768"/>
            <a:ext cx="5790259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622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468313" y="332656"/>
            <a:ext cx="777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3200" b="1">
                <a:solidFill>
                  <a:schemeClr val="bg1"/>
                </a:solidFill>
                <a:ea typeface="Osaka"/>
                <a:cs typeface="Times New Roman" pitchFamily="18" charset="0"/>
              </a:rPr>
              <a:t>ניתוח </a:t>
            </a:r>
            <a:r>
              <a:rPr lang="en-US" sz="3200" b="1">
                <a:solidFill>
                  <a:schemeClr val="bg1"/>
                </a:solidFill>
                <a:ea typeface="Osaka"/>
                <a:cs typeface="Times New Roman" pitchFamily="18" charset="0"/>
              </a:rPr>
              <a:t>SWOT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259632" y="139998"/>
            <a:ext cx="72421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he-IL" sz="4000" b="1" dirty="0" smtClean="0">
                <a:solidFill>
                  <a:srgbClr val="C00000"/>
                </a:solidFill>
                <a:ea typeface="Osaka"/>
                <a:cs typeface="Osaka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ea typeface="Osaka"/>
                <a:cs typeface="Osaka"/>
              </a:rPr>
              <a:t>Blue Ocean Strategy</a:t>
            </a:r>
            <a:endParaRPr lang="en-US" sz="4000" b="1" dirty="0">
              <a:solidFill>
                <a:srgbClr val="C00000"/>
              </a:solidFill>
              <a:ea typeface="Osaka"/>
              <a:cs typeface="Osaka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856" y="1772816"/>
            <a:ext cx="7571975" cy="2448272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732831" y="4725144"/>
            <a:ext cx="7539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>
                <a:solidFill>
                  <a:srgbClr val="FF0000"/>
                </a:solidFill>
                <a:latin typeface="Arial" panose="020B0604020202020204" pitchFamily="34" charset="0"/>
              </a:rPr>
              <a:t> </a:t>
            </a:r>
            <a:r>
              <a:rPr lang="he-IL" dirty="0">
                <a:solidFill>
                  <a:srgbClr val="FF0000"/>
                </a:solidFill>
                <a:latin typeface="Arial" panose="020B0604020202020204" pitchFamily="34" charset="0"/>
                <a:hlinkClick r:id="rId4" tooltip="וו. צ'אן קים (הדף אינו קיים)"/>
              </a:rPr>
              <a:t>וו. צ'אן קים</a:t>
            </a:r>
            <a:r>
              <a:rPr lang="he-IL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  (W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. Chan Kim) </a:t>
            </a:r>
            <a:r>
              <a:rPr lang="he-IL" dirty="0">
                <a:solidFill>
                  <a:srgbClr val="222222"/>
                </a:solidFill>
                <a:latin typeface="Arial" panose="020B0604020202020204" pitchFamily="34" charset="0"/>
              </a:rPr>
              <a:t>ו</a:t>
            </a:r>
            <a:r>
              <a:rPr lang="he-IL" dirty="0">
                <a:solidFill>
                  <a:srgbClr val="A55858"/>
                </a:solidFill>
                <a:latin typeface="Arial" panose="020B0604020202020204" pitchFamily="34" charset="0"/>
                <a:hlinkClick r:id="rId5" tooltip="רנה מאובורן (הדף אינו קיים)"/>
              </a:rPr>
              <a:t>רנה </a:t>
            </a:r>
            <a:r>
              <a:rPr lang="he-IL" dirty="0" err="1">
                <a:solidFill>
                  <a:srgbClr val="A55858"/>
                </a:solidFill>
                <a:latin typeface="Arial" panose="020B0604020202020204" pitchFamily="34" charset="0"/>
                <a:hlinkClick r:id="rId5" tooltip="רנה מאובורן (הדף אינו קיים)"/>
              </a:rPr>
              <a:t>מאובורן</a:t>
            </a:r>
            <a:r>
              <a:rPr lang="he-IL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he-IL" dirty="0" smtClean="0">
                <a:solidFill>
                  <a:srgbClr val="222222"/>
                </a:solidFill>
                <a:latin typeface="Arial" panose="020B0604020202020204" pitchFamily="34" charset="0"/>
              </a:rPr>
              <a:t>(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2004 - (Renée Mauborgne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0991606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9mzURYj0eqXF6CY_fwf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9mzURYj0eqXF6CY_fwf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9mzURYj0eqXF6CY_fwf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9mzURYj0eqXF6CY_fwf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9mzURYj0eqXF6CY_fwf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9mzURYj0eqXF6CY_fwf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9mzURYj0eqXF6CY_fwf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9mzURYj0eqXF6CY_fwfw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98434</TotalTime>
  <Words>724</Words>
  <Application>Microsoft Office PowerPoint</Application>
  <PresentationFormat>‫הצגה על המסך (4:3)</PresentationFormat>
  <Paragraphs>276</Paragraphs>
  <Slides>23</Slides>
  <Notes>13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23</vt:i4>
      </vt:variant>
    </vt:vector>
  </HeadingPairs>
  <TitlesOfParts>
    <vt:vector size="29" baseType="lpstr">
      <vt:lpstr>Arial</vt:lpstr>
      <vt:lpstr>Calibri</vt:lpstr>
      <vt:lpstr>Osaka</vt:lpstr>
      <vt:lpstr>Times New Roman</vt:lpstr>
      <vt:lpstr>Wingdings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zohar-ro</dc:creator>
  <cp:lastModifiedBy>פסטמן ארן</cp:lastModifiedBy>
  <cp:revision>1098</cp:revision>
  <cp:lastPrinted>2014-01-06T16:48:49Z</cp:lastPrinted>
  <dcterms:created xsi:type="dcterms:W3CDTF">2013-01-17T11:04:39Z</dcterms:created>
  <dcterms:modified xsi:type="dcterms:W3CDTF">2021-05-11T09:53:39Z</dcterms:modified>
</cp:coreProperties>
</file>