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3"/>
  </p:notesMasterIdLst>
  <p:handoutMasterIdLst>
    <p:handoutMasterId r:id="rId24"/>
  </p:handoutMasterIdLst>
  <p:sldIdLst>
    <p:sldId id="259" r:id="rId3"/>
    <p:sldId id="260" r:id="rId4"/>
    <p:sldId id="261" r:id="rId5"/>
    <p:sldId id="265" r:id="rId6"/>
    <p:sldId id="266" r:id="rId7"/>
    <p:sldId id="274" r:id="rId8"/>
    <p:sldId id="267" r:id="rId9"/>
    <p:sldId id="270" r:id="rId10"/>
    <p:sldId id="271" r:id="rId11"/>
    <p:sldId id="268" r:id="rId12"/>
    <p:sldId id="275" r:id="rId13"/>
    <p:sldId id="264" r:id="rId14"/>
    <p:sldId id="262" r:id="rId15"/>
    <p:sldId id="276" r:id="rId16"/>
    <p:sldId id="269" r:id="rId17"/>
    <p:sldId id="272" r:id="rId18"/>
    <p:sldId id="277" r:id="rId19"/>
    <p:sldId id="273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C4F-C3BC-4A83-A773-8A52DF692260}" type="datetime1">
              <a:rPr lang="en-US" smtClean="0"/>
              <a:t>2/11/2016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78C-3761-4B04-826E-5D33B572A154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3320-2E64-49D8-A7E5-3D272430B331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A84F-579E-4FD4-9494-21F102C9D69E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A3E1-86E3-413E-98BE-7A0EEFDB4171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E67D-46D2-455F-8327-C1B95B41309E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486-7394-4DCD-8713-B25053BCF02A}" type="datetime1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712-E33E-4AB7-8EFE-E055D5F27DA0}" type="datetime1">
              <a:rPr lang="en-US" smtClean="0"/>
              <a:t>2/11/2016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5F1-9832-420F-B6A3-C3C50C4491DB}" type="datetime1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F57-8392-4D20-8F61-C990180EBE06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6C95FAD-4368-4E41-A7AD-52107CF0A9A2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227490-677A-446B-BF14-C14AEB8AF5B1}" type="datetime1">
              <a:rPr lang="en-US" smtClean="0"/>
              <a:t>2/11/2016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us/corporate/pricing/sig-070616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rye@longsight.co.i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615" y="268049"/>
            <a:ext cx="9862585" cy="1752600"/>
          </a:xfrm>
        </p:spPr>
        <p:txBody>
          <a:bodyPr>
            <a:normAutofit/>
          </a:bodyPr>
          <a:lstStyle/>
          <a:p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רישוי תוכנה בארגונים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918" y="4005211"/>
            <a:ext cx="9862585" cy="230124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מה יצרני התוכנה מעדיפים</a:t>
            </a:r>
            <a:br>
              <a:rPr lang="he-IL" dirty="0" smtClean="0"/>
            </a:br>
            <a:r>
              <a:rPr lang="he-IL" dirty="0" smtClean="0"/>
              <a:t>לא לספר לכם ?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3600" dirty="0" smtClean="0"/>
              <a:t>אריה גליקמן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02" y="4838016"/>
            <a:ext cx="2711433" cy="1370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9133490" y="6488668"/>
            <a:ext cx="30585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he-IL" dirty="0" smtClean="0"/>
              <a:t>אריה גליקמן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1" y="4333743"/>
            <a:ext cx="10511971" cy="1826363"/>
          </a:xfrm>
        </p:spPr>
        <p:txBody>
          <a:bodyPr>
            <a:noAutofit/>
          </a:bodyPr>
          <a:lstStyle/>
          <a:p>
            <a:r>
              <a:rPr lang="he-IL" sz="4800" dirty="0">
                <a:solidFill>
                  <a:srgbClr val="00B0F0"/>
                </a:solidFill>
              </a:rPr>
              <a:t>ה </a:t>
            </a:r>
            <a:r>
              <a:rPr lang="en-US" sz="4800" dirty="0">
                <a:solidFill>
                  <a:srgbClr val="00B0F0"/>
                </a:solidFill>
              </a:rPr>
              <a:t>Enterprise License Agreement </a:t>
            </a:r>
            <a:r>
              <a:rPr lang="he-IL" sz="4800" dirty="0">
                <a:solidFill>
                  <a:srgbClr val="00B0F0"/>
                </a:solidFill>
              </a:rPr>
              <a:t> - ו- "החטא </a:t>
            </a:r>
            <a:r>
              <a:rPr lang="he-IL" sz="4800" dirty="0" smtClean="0">
                <a:solidFill>
                  <a:srgbClr val="00B0F0"/>
                </a:solidFill>
              </a:rPr>
              <a:t>הקדמון"</a:t>
            </a:r>
            <a:r>
              <a:rPr lang="en-US" sz="4800" dirty="0" smtClean="0">
                <a:solidFill>
                  <a:srgbClr val="00B0F0"/>
                </a:solidFill>
              </a:rPr>
              <a:t>Site </a:t>
            </a:r>
            <a:r>
              <a:rPr lang="en-US" sz="4800" dirty="0">
                <a:solidFill>
                  <a:srgbClr val="00B0F0"/>
                </a:solidFill>
              </a:rPr>
              <a:t>License </a:t>
            </a:r>
            <a:r>
              <a:rPr lang="he-IL" sz="48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9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45771" y="1600201"/>
            <a:ext cx="9476209" cy="4525963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ה </a:t>
            </a:r>
            <a:r>
              <a:rPr lang="en-US" dirty="0" smtClean="0">
                <a:solidFill>
                  <a:schemeClr val="bg1"/>
                </a:solidFill>
              </a:rPr>
              <a:t>ELA</a:t>
            </a:r>
            <a:r>
              <a:rPr lang="he-IL" dirty="0" smtClean="0">
                <a:solidFill>
                  <a:schemeClr val="bg1"/>
                </a:solidFill>
              </a:rPr>
              <a:t> או ה </a:t>
            </a:r>
            <a:r>
              <a:rPr lang="en-US" dirty="0" smtClean="0">
                <a:solidFill>
                  <a:schemeClr val="bg1"/>
                </a:solidFill>
              </a:rPr>
              <a:t>SITE LICENSE</a:t>
            </a:r>
            <a:r>
              <a:rPr lang="he-IL" dirty="0" smtClean="0">
                <a:solidFill>
                  <a:schemeClr val="bg1"/>
                </a:solidFill>
              </a:rPr>
              <a:t> , נוצר מהרצון של ארגונים להפסיק ולמדוד כל שנה את הרישוי מול חברות התוכנה.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תהליך זה בתחילתו נראה מאד אטרקטיבי ומעניין מסחרית.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 בעצם בראיית אנשי ה </a:t>
            </a:r>
            <a:r>
              <a:rPr lang="en-US" dirty="0" smtClean="0">
                <a:solidFill>
                  <a:schemeClr val="bg1"/>
                </a:solidFill>
              </a:rPr>
              <a:t>IT</a:t>
            </a:r>
            <a:r>
              <a:rPr lang="he-IL" dirty="0" smtClean="0">
                <a:solidFill>
                  <a:schemeClr val="bg1"/>
                </a:solidFill>
              </a:rPr>
              <a:t> ניתן להתקין רישוי ללא אבחנה בצורך יכולות נדרשות.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הדבר מייצר כר פעילות רחב לאנשי המכירות להגיע לארגון בסיום החוזה ולפעמים גם לפני כן ו"לבחון" את החוזה.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בראיית החברות בחו"ל בעיקר אורקל – אין דבר כזה </a:t>
            </a:r>
            <a:r>
              <a:rPr lang="en-US" dirty="0" smtClean="0">
                <a:solidFill>
                  <a:schemeClr val="bg1"/>
                </a:solidFill>
              </a:rPr>
              <a:t>SITE LICENSE</a:t>
            </a:r>
            <a:r>
              <a:rPr lang="he-IL" dirty="0" smtClean="0">
                <a:solidFill>
                  <a:schemeClr val="bg1"/>
                </a:solidFill>
              </a:rPr>
              <a:t> – כך שברישום הפנימי שלהם ישנן מגבלות אשר אינן מוצגות ללקוח.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 </a:t>
            </a:r>
            <a:r>
              <a:rPr lang="en-US" dirty="0" smtClean="0"/>
              <a:t>ELA</a:t>
            </a:r>
            <a:r>
              <a:rPr lang="he-IL" dirty="0" smtClean="0"/>
              <a:t> ו ה </a:t>
            </a:r>
            <a:r>
              <a:rPr lang="en-US" dirty="0" smtClean="0"/>
              <a:t>SITE LICENSE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95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81959" y="1600201"/>
            <a:ext cx="9540021" cy="4525963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מדיניות הרישוי של מיקרוסופט ואורקל הן מורכבות ודורשות הבנה מעמיקה במספר תחומים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רישוי תוכנה וההיבטים המשפטיים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טכנולוגיה בארגון 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בסיסי נתונים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אפליקציות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תשתיות אפליקטיביות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צרכים טכנולוגיים של הארגון :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מה באמת "צריך" ?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האם יש חלופות ?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עד כמה אנחנו תלויים ביצרנים ?</a:t>
            </a:r>
          </a:p>
          <a:p>
            <a:pPr lvl="2"/>
            <a:endParaRPr lang="he-IL" dirty="0">
              <a:solidFill>
                <a:schemeClr val="bg1"/>
              </a:solidFill>
            </a:endParaRP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האם המעבר לענן יכול לשמש כ קטליזטור לשינוי .... 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אורקל ומיקרוסופט – מדיניות הרישוי </a:t>
            </a:r>
          </a:p>
        </p:txBody>
      </p:sp>
      <p:sp>
        <p:nvSpPr>
          <p:cNvPr id="3" name="Cloud 2"/>
          <p:cNvSpPr/>
          <p:nvPr/>
        </p:nvSpPr>
        <p:spPr>
          <a:xfrm>
            <a:off x="1915886" y="2107954"/>
            <a:ext cx="4845269" cy="3510456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ולכן בכדי להתמודד מולן במשא ומתן יעיל יש לערב מספר גורמים בארגון בכל התהליך :</a:t>
            </a:r>
          </a:p>
          <a:p>
            <a:pPr marL="285750" indent="-285750" algn="r" rtl="1">
              <a:buFontTx/>
              <a:buChar char="-"/>
            </a:pP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מנהל הרכש</a:t>
            </a:r>
          </a:p>
          <a:p>
            <a:pPr marL="285750" indent="-285750" algn="r" rtl="1">
              <a:buFontTx/>
              <a:buChar char="-"/>
            </a:pP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מנהל מערכות המידע</a:t>
            </a:r>
          </a:p>
          <a:p>
            <a:pPr marL="285750" indent="-285750" algn="r" rtl="1">
              <a:buFontTx/>
              <a:buChar char="-"/>
            </a:pP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מנהל התשתיות </a:t>
            </a:r>
          </a:p>
          <a:p>
            <a:pPr algn="r" rtl="1"/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אורקל ומיקרוסופט – מדיניות הרישוי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02372" y="1600201"/>
            <a:ext cx="9119608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he-IL" b="1" dirty="0" smtClean="0">
                <a:solidFill>
                  <a:schemeClr val="bg1"/>
                </a:solidFill>
              </a:rPr>
              <a:t>מדיניות רישוי – אורקל </a:t>
            </a:r>
            <a:r>
              <a:rPr lang="he-IL" dirty="0" smtClean="0">
                <a:solidFill>
                  <a:schemeClr val="bg1"/>
                </a:solidFill>
              </a:rPr>
              <a:t>:</a:t>
            </a:r>
          </a:p>
          <a:p>
            <a:pPr marL="36576" indent="0">
              <a:buNone/>
            </a:pPr>
            <a:r>
              <a:rPr lang="he-IL" dirty="0">
                <a:solidFill>
                  <a:schemeClr val="bg1"/>
                </a:solidFill>
              </a:rPr>
              <a:t>	</a:t>
            </a:r>
            <a:r>
              <a:rPr lang="he-IL" dirty="0" smtClean="0">
                <a:solidFill>
                  <a:schemeClr val="bg1"/>
                </a:solidFill>
              </a:rPr>
              <a:t>מסמך מדיניות הרישוי של אורקל -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www.oracle.com/us/corporate/pricing/sig-070616.pdf</a:t>
            </a:r>
            <a:endParaRPr lang="en-US" dirty="0" smtClean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he-IL" dirty="0" smtClean="0">
                <a:solidFill>
                  <a:schemeClr val="bg1"/>
                </a:solidFill>
              </a:rPr>
              <a:t>עודכן לאחרונה ב 1 לדצמבר 2015.</a:t>
            </a:r>
            <a:endParaRPr lang="en-US" dirty="0" smtClean="0">
              <a:solidFill>
                <a:schemeClr val="bg1"/>
              </a:solidFill>
            </a:endParaRPr>
          </a:p>
          <a:p>
            <a:pPr marL="36576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he-IL" b="1" dirty="0" smtClean="0">
                <a:solidFill>
                  <a:schemeClr val="bg1"/>
                </a:solidFill>
              </a:rPr>
              <a:t>מסמך מדיניות הרישוי של מיקרוסופט </a:t>
            </a:r>
            <a:r>
              <a:rPr lang="he-IL" dirty="0" smtClean="0">
                <a:solidFill>
                  <a:schemeClr val="bg1"/>
                </a:solidFill>
              </a:rPr>
              <a:t>– </a:t>
            </a: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http://download.microsoft.com/download/a/7/0/a70853c1-a783-4d48-a7ad-f404abdb1e7d/Microsoft_Volume_Licensing_Reference_Guide.pdf</a:t>
            </a:r>
            <a:endParaRPr lang="he-IL" dirty="0" smtClean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he-IL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65399" y="3854772"/>
            <a:ext cx="9528629" cy="1826363"/>
          </a:xfrm>
        </p:spPr>
        <p:txBody>
          <a:bodyPr>
            <a:normAutofit/>
          </a:bodyPr>
          <a:lstStyle/>
          <a:p>
            <a:r>
              <a:rPr lang="he-IL" sz="5300" dirty="0">
                <a:solidFill>
                  <a:srgbClr val="00B0F0"/>
                </a:solidFill>
              </a:rPr>
              <a:t>איפה מתחילים ... את השינוי </a:t>
            </a:r>
            <a:r>
              <a:rPr lang="he-IL" sz="5300" dirty="0" smtClean="0">
                <a:solidFill>
                  <a:srgbClr val="00B0F0"/>
                </a:solidFill>
              </a:rPr>
              <a:t>?</a:t>
            </a:r>
            <a:r>
              <a:rPr lang="he-IL" sz="5300" dirty="0">
                <a:solidFill>
                  <a:srgbClr val="00B0F0"/>
                </a:solidFill>
              </a:rPr>
              <a:t/>
            </a:r>
            <a:br>
              <a:rPr lang="he-IL" sz="5300" dirty="0">
                <a:solidFill>
                  <a:srgbClr val="00B0F0"/>
                </a:solidFill>
              </a:rPr>
            </a:br>
            <a:r>
              <a:rPr lang="he-IL" sz="5300" dirty="0" smtClean="0">
                <a:solidFill>
                  <a:srgbClr val="00B0F0"/>
                </a:solidFill>
              </a:rPr>
              <a:t>"התהליך"</a:t>
            </a:r>
            <a:endParaRPr lang="he-IL" sz="53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0" y="1600201"/>
            <a:ext cx="9497980" cy="4525963"/>
          </a:xfrm>
        </p:spPr>
        <p:txBody>
          <a:bodyPr>
            <a:no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חוזה הרישוי עומד להסתיים מול חברת התוכנה :</a:t>
            </a:r>
          </a:p>
          <a:p>
            <a:pPr lvl="1"/>
            <a:r>
              <a:rPr lang="he-I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עושים ומהיכן מתחילים ? </a:t>
            </a:r>
            <a:endParaRPr lang="he-I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e-I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"ספירת מלאי" – רצוי על ידי גורם חיצוני  - "</a:t>
            </a:r>
            <a:r>
              <a:rPr lang="he-I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תמונת מצב נוכחית" </a:t>
            </a:r>
            <a:endPara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e-I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"הכרות עם החוזים" – יש להבין לעומק את החוזה מול הספק.</a:t>
            </a:r>
          </a:p>
          <a:p>
            <a:pPr lvl="2"/>
            <a:r>
              <a:rPr lang="he-I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להתמקד : ב "מה באמת צריך" לעומת מה הטכנולוגים רוצים !</a:t>
            </a:r>
          </a:p>
          <a:p>
            <a:pPr lvl="3"/>
            <a:r>
              <a:rPr lang="he-I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"ספירת מלאי" – "תמונה חוזית" =&gt; הפער.</a:t>
            </a:r>
          </a:p>
          <a:p>
            <a:pPr lvl="3"/>
            <a:r>
              <a:rPr lang="he-I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בחינת מצב תפעולית + טכנולוגית = מצב רצוי  </a:t>
            </a:r>
          </a:p>
          <a:p>
            <a:pPr lvl="3"/>
            <a:r>
              <a:rPr lang="he-I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חוזה חדש = מצב רצוי – הפער.</a:t>
            </a:r>
          </a:p>
          <a:p>
            <a:pPr lvl="2"/>
            <a:r>
              <a:rPr lang="he-I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בכדי לבחון "מצב רצוי" יש להיעזר בשילוב בין הטכנולוגיה לגורמים העסקיים.</a:t>
            </a:r>
          </a:p>
          <a:p>
            <a:pPr marL="448056" lvl="1" indent="0">
              <a:buNone/>
            </a:pPr>
            <a:endParaRPr lang="he-IL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he-I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 "תהליך"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92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741714" y="1600201"/>
            <a:ext cx="9280266" cy="4525963"/>
          </a:xfrm>
        </p:spPr>
        <p:txBody>
          <a:bodyPr>
            <a:normAutofit fontScale="92500"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החברות הגדולות לאורך השנים יצרו גורמים "אוהדים" בתוך הארגונים.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לעיתים "נוחות" עולה הרבה מאד כסף.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שילוב גורמים חיצוניים לבדיקה יכולים לעלות נקודות אשר גורמים פנימיים לא ירצו להציף.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החלפת פתרונות ישנים במרכיבים חדשים .. רק יגדילו את העלות הסופית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האינטרסים של איש המכירות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להגדיל את סה"כ ה כסף שהלקוח מוציא (גובה ההנחה איננו מרכיב משמעותי בעיניו)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he-IL" dirty="0" smtClean="0">
              <a:solidFill>
                <a:schemeClr val="bg1"/>
              </a:solidFill>
            </a:endParaRP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אנשי המכירות מתוגמלים על הכנסת טכנולוגיות חדשות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במרבית המקרים אנשי המכירות אינם מתוגמלים ממרכיב התחזוקה של הרישוי </a:t>
            </a:r>
          </a:p>
          <a:p>
            <a:pPr marL="448056" lvl="1" indent="0"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endParaRPr lang="he-IL" dirty="0" smtClean="0">
              <a:solidFill>
                <a:schemeClr val="bg1"/>
              </a:solidFill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נקודות לחשיבה ב"תהליך"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83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65399" y="3854772"/>
            <a:ext cx="9528629" cy="1826363"/>
          </a:xfrm>
        </p:spPr>
        <p:txBody>
          <a:bodyPr>
            <a:normAutofit/>
          </a:bodyPr>
          <a:lstStyle/>
          <a:p>
            <a:r>
              <a:rPr lang="he-IL" sz="5300" dirty="0">
                <a:solidFill>
                  <a:srgbClr val="00B0F0"/>
                </a:solidFill>
              </a:rPr>
              <a:t>מה התוצאה של ה "תהליך" – דוגמאות </a:t>
            </a:r>
          </a:p>
        </p:txBody>
      </p:sp>
    </p:spTree>
    <p:extLst>
      <p:ext uri="{BB962C8B-B14F-4D97-AF65-F5344CB8AC3E}">
        <p14:creationId xmlns:p14="http://schemas.microsoft.com/office/powerpoint/2010/main" val="5860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82486" y="1600201"/>
            <a:ext cx="9639494" cy="4525963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ארגון טלקום גדול בישראל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חסכון של למעלה ממיליון ₪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2 חברת ביטוח מהגדולות בישראל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באחת חסכון של 2.1 מ ₪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באחרת 1 מ ₪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חברה קמעונאית גדולה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חסכון של כ 800,000 ₪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יצרנית ציוד תקשורת בארץ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חסכון של כ 500,000 ₪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התוצאות – דוגמאות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25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49829" y="1600201"/>
            <a:ext cx="9672151" cy="4525963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תהליכי אופטימיזציה של רישוי בארגון יכולים לעזור במספר מישורים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חסכון בכסף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ייעול תפעולי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הבנה כוללת של תכולות הרישוי בארגון.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חשוב מאד - &gt; לא לשלוח מידע על הרישוי הארגוני לחברות וגם לא לשותפים שלהם – מהלך זה יכול לעלות לכם הרבה מאד כסף !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יש להתייעץ עם גורמים אשר ברור שאין להם כל אינטרס או קשר לחברות התוכנה.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לסיכום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93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>
                <a:solidFill>
                  <a:schemeClr val="bg1"/>
                </a:solidFill>
              </a:rPr>
              <a:t>אריה גליקמן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מנהל את חברת </a:t>
            </a:r>
            <a:r>
              <a:rPr lang="en-US" dirty="0" smtClean="0">
                <a:solidFill>
                  <a:schemeClr val="bg1"/>
                </a:solidFill>
              </a:rPr>
              <a:t>LongSight 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שימשתי במספר תפקידים ניהוליים בחברת וואן1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בתפקידי האחרון בקבוצה ניהלתי את חברת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e-IL" dirty="0" smtClean="0">
                <a:solidFill>
                  <a:schemeClr val="bg1"/>
                </a:solidFill>
              </a:rPr>
              <a:t> ליעם.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עוסק בנושא רישוי תוכנה מזה 20 שנה :</a:t>
            </a:r>
          </a:p>
          <a:p>
            <a:pPr lvl="3"/>
            <a:r>
              <a:rPr lang="he-IL" dirty="0" smtClean="0">
                <a:solidFill>
                  <a:schemeClr val="bg1"/>
                </a:solidFill>
              </a:rPr>
              <a:t>עבדתי עם </a:t>
            </a:r>
            <a:r>
              <a:rPr lang="en-US" dirty="0" smtClean="0">
                <a:solidFill>
                  <a:schemeClr val="bg1"/>
                </a:solidFill>
              </a:rPr>
              <a:t>CA</a:t>
            </a:r>
            <a:r>
              <a:rPr lang="he-IL" dirty="0" smtClean="0">
                <a:solidFill>
                  <a:schemeClr val="bg1"/>
                </a:solidFill>
              </a:rPr>
              <a:t> ו ב </a:t>
            </a:r>
            <a:r>
              <a:rPr lang="en-US" dirty="0" smtClean="0">
                <a:solidFill>
                  <a:schemeClr val="bg1"/>
                </a:solidFill>
              </a:rPr>
              <a:t>CA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3"/>
            <a:r>
              <a:rPr lang="he-IL" dirty="0" smtClean="0">
                <a:solidFill>
                  <a:schemeClr val="bg1"/>
                </a:solidFill>
              </a:rPr>
              <a:t>ניהלתי את תחום רישוי התוכנה בקבוצת וואן1 מול </a:t>
            </a:r>
            <a:r>
              <a:rPr lang="he-IL" b="1" dirty="0" smtClean="0">
                <a:solidFill>
                  <a:schemeClr val="bg1"/>
                </a:solidFill>
              </a:rPr>
              <a:t>אורקל, צ'קפוינט ו </a:t>
            </a:r>
            <a:r>
              <a:rPr lang="he-IL" b="1" dirty="0" err="1" smtClean="0">
                <a:solidFill>
                  <a:schemeClr val="bg1"/>
                </a:solidFill>
              </a:rPr>
              <a:t>סימנטק</a:t>
            </a:r>
            <a:r>
              <a:rPr lang="he-IL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קצת עלי ....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56" y="4938370"/>
            <a:ext cx="2711433" cy="13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27811" y="1396922"/>
            <a:ext cx="7431578" cy="507831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he-IL" sz="5400" smtClean="0">
                <a:solidFill>
                  <a:schemeClr val="bg1"/>
                </a:solidFill>
              </a:rPr>
              <a:t>אשמח לעזור צרו קשר 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he-IL" sz="5400" dirty="0" smtClean="0">
                <a:solidFill>
                  <a:schemeClr val="bg1"/>
                </a:solidFill>
              </a:rPr>
              <a:t>אריה גליקמן </a:t>
            </a:r>
          </a:p>
          <a:p>
            <a:pPr algn="ctr"/>
            <a:r>
              <a:rPr lang="he-IL" sz="5400" dirty="0" smtClean="0">
                <a:solidFill>
                  <a:schemeClr val="bg1"/>
                </a:solidFill>
              </a:rPr>
              <a:t>054-3211211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hlinkClick r:id="rId2"/>
              </a:rPr>
              <a:t>arye@longsight.co.il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endParaRPr lang="he-I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יצרני התוכנה – בישראל  - תוכן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יצרני התוכנה בישראל אשר ידונו בהרצאה זו 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Oracle , Microsoft</a:t>
            </a:r>
            <a:r>
              <a:rPr lang="he-IL" dirty="0" smtClean="0">
                <a:solidFill>
                  <a:schemeClr val="bg1"/>
                </a:solidFill>
              </a:rPr>
              <a:t>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עובדות ונתונים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 </a:t>
            </a:r>
            <a:r>
              <a:rPr lang="en-US" dirty="0" smtClean="0">
                <a:solidFill>
                  <a:schemeClr val="bg1"/>
                </a:solidFill>
              </a:rPr>
              <a:t>Enterprise License Agreement </a:t>
            </a:r>
            <a:r>
              <a:rPr lang="he-IL" dirty="0" smtClean="0">
                <a:solidFill>
                  <a:schemeClr val="bg1"/>
                </a:solidFill>
              </a:rPr>
              <a:t> - ו- "החטא הקדמון"    </a:t>
            </a:r>
            <a:r>
              <a:rPr lang="en-US" dirty="0" smtClean="0">
                <a:solidFill>
                  <a:schemeClr val="bg1"/>
                </a:solidFill>
              </a:rPr>
              <a:t>Site License </a:t>
            </a:r>
            <a:r>
              <a:rPr lang="he-IL" dirty="0" smtClean="0">
                <a:solidFill>
                  <a:schemeClr val="bg1"/>
                </a:solidFill>
              </a:rPr>
              <a:t>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איפה מתחילים ... את השינוי ?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כיצד אפשר לשנות את המצב ?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מה התוצאה של ה "תהליך" – דוגמאות </a:t>
            </a:r>
          </a:p>
          <a:p>
            <a:endParaRPr lang="he-IL" dirty="0" smtClean="0">
              <a:solidFill>
                <a:schemeClr val="bg1"/>
              </a:solidFill>
            </a:endParaRPr>
          </a:p>
          <a:p>
            <a:endParaRPr lang="he-IL" dirty="0" smtClean="0">
              <a:solidFill>
                <a:schemeClr val="bg1"/>
              </a:solidFill>
            </a:endParaRPr>
          </a:p>
          <a:p>
            <a:endParaRPr lang="he-IL" dirty="0" smtClean="0">
              <a:solidFill>
                <a:schemeClr val="bg1"/>
              </a:solidFill>
            </a:endParaRPr>
          </a:p>
          <a:p>
            <a:pPr lvl="1"/>
            <a:endParaRPr lang="he-IL" dirty="0" smtClean="0">
              <a:solidFill>
                <a:schemeClr val="bg1"/>
              </a:solidFill>
            </a:endParaRPr>
          </a:p>
          <a:p>
            <a:endParaRPr lang="he-I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בשוק התוכנה קיימים מספר אינטרסים 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יצרני התוכנה הגלובליים – למכור כמה שיותר רישוי 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עד לפני כשנתיים – כמה שיותר רישוי קבוע (</a:t>
            </a:r>
            <a:r>
              <a:rPr lang="en-US" dirty="0" smtClean="0">
                <a:solidFill>
                  <a:schemeClr val="bg1"/>
                </a:solidFill>
              </a:rPr>
              <a:t>Perpetual</a:t>
            </a:r>
            <a:r>
              <a:rPr lang="he-IL" dirty="0" smtClean="0">
                <a:solidFill>
                  <a:schemeClr val="bg1"/>
                </a:solidFill>
              </a:rPr>
              <a:t> )</a:t>
            </a:r>
          </a:p>
          <a:p>
            <a:pPr lvl="2"/>
            <a:r>
              <a:rPr lang="he-IL" dirty="0" smtClean="0">
                <a:solidFill>
                  <a:schemeClr val="bg1"/>
                </a:solidFill>
              </a:rPr>
              <a:t>בשנים האחרונות - החל מודל הרישוי בענן – שונה מהרישוי הקבוע</a:t>
            </a:r>
          </a:p>
          <a:p>
            <a:pPr lvl="1"/>
            <a:r>
              <a:rPr lang="he-IL" dirty="0" err="1" smtClean="0">
                <a:solidFill>
                  <a:schemeClr val="bg1"/>
                </a:solidFill>
              </a:rPr>
              <a:t>אינטגרטורים</a:t>
            </a:r>
            <a:r>
              <a:rPr lang="he-IL" dirty="0" smtClean="0">
                <a:solidFill>
                  <a:schemeClr val="bg1"/>
                </a:solidFill>
              </a:rPr>
              <a:t> גדולים – למכור כמה שיותר שירותים מבוססים כ"א דרך הרישוי.</a:t>
            </a:r>
          </a:p>
          <a:p>
            <a:pPr marL="448056" lvl="1" indent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אינטרסים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76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נתרכז בחברות התוכנה הגדולות: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ORACLE</a:t>
            </a:r>
            <a:endParaRPr lang="he-IL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MICROSOFT</a:t>
            </a:r>
            <a:endParaRPr lang="he-IL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IBM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SAP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ובכדי להתמקד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ננתח בעיקר את אורקל </a:t>
            </a:r>
          </a:p>
          <a:p>
            <a:pPr lv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מיקוד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64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7200" dirty="0" smtClean="0"/>
              <a:t>עובדות ונתונים 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12895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0056" y="1600201"/>
            <a:ext cx="5148943" cy="4525963"/>
          </a:xfrm>
        </p:spPr>
        <p:txBody>
          <a:bodyPr/>
          <a:lstStyle/>
          <a:p>
            <a:r>
              <a:rPr lang="he-IL" dirty="0" smtClean="0"/>
              <a:t>אורקל ומיקרוסופט חולשות על כ 50% מהשוק התוכנה הישראלי ב 2015. 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אחיזת שוק ומיקוד</a:t>
            </a:r>
            <a:endParaRPr lang="he-IL" dirty="0"/>
          </a:p>
        </p:txBody>
      </p:sp>
      <p:pic>
        <p:nvPicPr>
          <p:cNvPr id="1026" name="Picture 2" descr="V356&#10;Vendors that sell in the Software markets&#10;56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t="20783" r="49698" b="13348"/>
          <a:stretch/>
        </p:blipFill>
        <p:spPr bwMode="auto">
          <a:xfrm>
            <a:off x="1181100" y="1624069"/>
            <a:ext cx="4539343" cy="44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85" y="1600201"/>
            <a:ext cx="10711543" cy="4525963"/>
          </a:xfrm>
        </p:spPr>
        <p:txBody>
          <a:bodyPr>
            <a:no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מרכיב הרישוי בתקציב הארגוני :</a:t>
            </a:r>
          </a:p>
          <a:p>
            <a:pPr lvl="1"/>
            <a:r>
              <a:rPr lang="he-IL" sz="2800" dirty="0" smtClean="0">
                <a:solidFill>
                  <a:schemeClr val="bg1"/>
                </a:solidFill>
              </a:rPr>
              <a:t>מאד שונה בין הארגונים בישראל:</a:t>
            </a:r>
          </a:p>
          <a:p>
            <a:pPr lvl="2"/>
            <a:r>
              <a:rPr lang="he-IL" sz="2800" dirty="0" smtClean="0">
                <a:solidFill>
                  <a:schemeClr val="bg1"/>
                </a:solidFill>
              </a:rPr>
              <a:t>מאופיין ב:</a:t>
            </a:r>
          </a:p>
          <a:p>
            <a:pPr lvl="3"/>
            <a:r>
              <a:rPr lang="he-IL" sz="2400" dirty="0" smtClean="0">
                <a:solidFill>
                  <a:schemeClr val="bg1"/>
                </a:solidFill>
              </a:rPr>
              <a:t>גודל הארגון</a:t>
            </a:r>
          </a:p>
          <a:p>
            <a:pPr lvl="3"/>
            <a:r>
              <a:rPr lang="he-IL" sz="2400" dirty="0" smtClean="0">
                <a:solidFill>
                  <a:schemeClr val="bg1"/>
                </a:solidFill>
              </a:rPr>
              <a:t>גלובלי / מקומי</a:t>
            </a:r>
          </a:p>
          <a:p>
            <a:pPr lvl="3"/>
            <a:r>
              <a:rPr lang="he-IL" sz="2400" dirty="0" smtClean="0">
                <a:solidFill>
                  <a:schemeClr val="bg1"/>
                </a:solidFill>
              </a:rPr>
              <a:t>תפיסת ה </a:t>
            </a:r>
            <a:r>
              <a:rPr lang="en-US" sz="2400" dirty="0" smtClean="0">
                <a:solidFill>
                  <a:schemeClr val="bg1"/>
                </a:solidFill>
              </a:rPr>
              <a:t>IT</a:t>
            </a:r>
            <a:r>
              <a:rPr lang="he-IL" sz="2400" dirty="0" smtClean="0">
                <a:solidFill>
                  <a:schemeClr val="bg1"/>
                </a:solidFill>
              </a:rPr>
              <a:t> בארגון </a:t>
            </a:r>
          </a:p>
          <a:p>
            <a:pPr lvl="3"/>
            <a:r>
              <a:rPr lang="he-IL" sz="2400" dirty="0" smtClean="0">
                <a:solidFill>
                  <a:schemeClr val="bg1"/>
                </a:solidFill>
              </a:rPr>
              <a:t>צרכים תפעוליים </a:t>
            </a:r>
          </a:p>
          <a:p>
            <a:pPr lvl="2"/>
            <a:r>
              <a:rPr lang="he-IL" sz="2800" dirty="0" smtClean="0">
                <a:solidFill>
                  <a:schemeClr val="bg1"/>
                </a:solidFill>
              </a:rPr>
              <a:t>בממוצע 3.5% מהוצאות הארגון הן על </a:t>
            </a:r>
            <a:r>
              <a:rPr lang="en-US" sz="2800" dirty="0" smtClean="0">
                <a:solidFill>
                  <a:schemeClr val="bg1"/>
                </a:solidFill>
              </a:rPr>
              <a:t>IT</a:t>
            </a:r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Flexera</a:t>
            </a:r>
            <a:r>
              <a:rPr lang="he-IL" sz="2800" dirty="0">
                <a:solidFill>
                  <a:schemeClr val="bg1"/>
                </a:solidFill>
              </a:rPr>
              <a:t> ) </a:t>
            </a:r>
            <a:endParaRPr lang="he-IL" sz="2800" dirty="0" smtClean="0">
              <a:solidFill>
                <a:schemeClr val="bg1"/>
              </a:solidFill>
            </a:endParaRPr>
          </a:p>
          <a:p>
            <a:pPr lvl="2"/>
            <a:r>
              <a:rPr lang="he-IL" sz="2800" dirty="0" smtClean="0">
                <a:solidFill>
                  <a:schemeClr val="bg1"/>
                </a:solidFill>
              </a:rPr>
              <a:t>בממוצע בין 30%  מעלויות ה </a:t>
            </a:r>
            <a:r>
              <a:rPr lang="en-US" sz="2800" dirty="0" smtClean="0">
                <a:solidFill>
                  <a:schemeClr val="bg1"/>
                </a:solidFill>
              </a:rPr>
              <a:t>IT</a:t>
            </a:r>
            <a:r>
              <a:rPr lang="he-IL" sz="2800" dirty="0" smtClean="0">
                <a:solidFill>
                  <a:schemeClr val="bg1"/>
                </a:solidFill>
              </a:rPr>
              <a:t> בארגון מוקצות לרישוי. (</a:t>
            </a:r>
            <a:r>
              <a:rPr lang="en-US" sz="2800" dirty="0" err="1" smtClean="0">
                <a:solidFill>
                  <a:schemeClr val="bg1"/>
                </a:solidFill>
              </a:rPr>
              <a:t>Flexera</a:t>
            </a:r>
            <a:r>
              <a:rPr lang="he-IL" sz="2800" dirty="0" smtClean="0">
                <a:solidFill>
                  <a:schemeClr val="bg1"/>
                </a:solidFill>
              </a:rPr>
              <a:t>)</a:t>
            </a:r>
          </a:p>
          <a:p>
            <a:pPr marL="1307592" lvl="4" indent="0" algn="l" rtl="0">
              <a:buNone/>
            </a:pPr>
            <a:r>
              <a:rPr lang="en-US" sz="1200" dirty="0">
                <a:solidFill>
                  <a:schemeClr val="bg1"/>
                </a:solidFill>
              </a:rPr>
              <a:t>http://blogs.flexerasoftware.com/elo/2014/02/savings-from-software-license-optimization-can-fund-strategic-it-projects.html</a:t>
            </a:r>
            <a:r>
              <a:rPr lang="he-IL" sz="1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הרישוי בארגון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64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mtClean="0">
                <a:solidFill>
                  <a:schemeClr val="bg1"/>
                </a:solidFill>
              </a:rPr>
              <a:t>לדוגמא </a:t>
            </a:r>
            <a:r>
              <a:rPr lang="he-IL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ארגון עם הכנסות של מיליארד שקל.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משמע הוצאות </a:t>
            </a:r>
            <a:r>
              <a:rPr lang="en-US" dirty="0" smtClean="0">
                <a:solidFill>
                  <a:schemeClr val="bg1"/>
                </a:solidFill>
              </a:rPr>
              <a:t>IT</a:t>
            </a:r>
            <a:r>
              <a:rPr lang="he-IL" dirty="0" smtClean="0">
                <a:solidFill>
                  <a:schemeClr val="bg1"/>
                </a:solidFill>
              </a:rPr>
              <a:t> עומדות על 35 מיליון ₪ </a:t>
            </a:r>
          </a:p>
          <a:p>
            <a:pPr lvl="1"/>
            <a:r>
              <a:rPr lang="he-IL" dirty="0" smtClean="0">
                <a:solidFill>
                  <a:schemeClr val="bg1"/>
                </a:solidFill>
              </a:rPr>
              <a:t>משמע כ 10.5 מ ₪ יצאו על רישוי תוכנה עד 70% מסכום זה עובר לידיהם של השחקנים הגדולים = </a:t>
            </a:r>
            <a:r>
              <a:rPr lang="en-US" dirty="0" smtClean="0">
                <a:solidFill>
                  <a:schemeClr val="bg1"/>
                </a:solidFill>
              </a:rPr>
              <a:t>7.35 </a:t>
            </a:r>
            <a:r>
              <a:rPr lang="he-IL" dirty="0" smtClean="0">
                <a:solidFill>
                  <a:schemeClr val="bg1"/>
                </a:solidFill>
              </a:rPr>
              <a:t> מ ₪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תהליך אופטימיזציה לרישוי בארגון יכול להוביל לחסכון של עד 30% לארגון :</a:t>
            </a:r>
          </a:p>
          <a:p>
            <a:r>
              <a:rPr lang="he-IL" b="1" dirty="0" smtClean="0">
                <a:solidFill>
                  <a:schemeClr val="bg1"/>
                </a:solidFill>
              </a:rPr>
              <a:t>תהליך</a:t>
            </a:r>
            <a:r>
              <a:rPr lang="he-IL" dirty="0" smtClean="0">
                <a:solidFill>
                  <a:schemeClr val="bg1"/>
                </a:solidFill>
              </a:rPr>
              <a:t> אופטימיזציה ל רישוי יכול לחסוך כ 2.2 ש ₪ . </a:t>
            </a:r>
          </a:p>
          <a:p>
            <a:pPr lvl="1"/>
            <a:endParaRPr lang="he-IL" dirty="0" smtClean="0">
              <a:solidFill>
                <a:schemeClr val="bg1"/>
              </a:solidFill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הרישוי בארגון – חסכון אפשרי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4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00E15-BBCA-41F4-AD55-70948A1E0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0</TotalTime>
  <Words>842</Words>
  <Application>Microsoft Office PowerPoint</Application>
  <PresentationFormat>מסך רחב</PresentationFormat>
  <Paragraphs>135</Paragraphs>
  <Slides>20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Century Gothic</vt:lpstr>
      <vt:lpstr>Gisha</vt:lpstr>
      <vt:lpstr>Palatino Linotype</vt:lpstr>
      <vt:lpstr>Wingdings 2</vt:lpstr>
      <vt:lpstr>Point of reference design template</vt:lpstr>
      <vt:lpstr>מה יצרני התוכנה מעדיפים לא לספר לכם ?  אריה גליקמן</vt:lpstr>
      <vt:lpstr>קצת עלי .... </vt:lpstr>
      <vt:lpstr>יצרני התוכנה – בישראל  - תוכן </vt:lpstr>
      <vt:lpstr>אינטרסים</vt:lpstr>
      <vt:lpstr>מיקוד </vt:lpstr>
      <vt:lpstr>עובדות ונתונים </vt:lpstr>
      <vt:lpstr>אחיזת שוק ומיקוד</vt:lpstr>
      <vt:lpstr>הרישוי בארגון </vt:lpstr>
      <vt:lpstr>הרישוי בארגון – חסכון אפשרי</vt:lpstr>
      <vt:lpstr>ה Enterprise License Agreement  - ו- "החטא הקדמון"Site License .</vt:lpstr>
      <vt:lpstr>ה ELA ו ה SITE LICENSE </vt:lpstr>
      <vt:lpstr>אורקל ומיקרוסופט – מדיניות הרישוי </vt:lpstr>
      <vt:lpstr>אורקל ומיקרוסופט – מדיניות הרישוי </vt:lpstr>
      <vt:lpstr>איפה מתחילים ... את השינוי ? "התהליך"</vt:lpstr>
      <vt:lpstr>ה "תהליך" </vt:lpstr>
      <vt:lpstr>נקודות לחשיבה ב"תהליך" </vt:lpstr>
      <vt:lpstr>מה התוצאה של ה "תהליך" – דוגמאות </vt:lpstr>
      <vt:lpstr>התוצאות – דוגמאות </vt:lpstr>
      <vt:lpstr>לסיכום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2016-01-28T11:39:17Z</dcterms:created>
  <dcterms:modified xsi:type="dcterms:W3CDTF">2016-02-11T14:19:58Z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</Properties>
</file>